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703" r:id="rId2"/>
    <p:sldId id="730" r:id="rId3"/>
    <p:sldId id="731" r:id="rId4"/>
    <p:sldId id="721" r:id="rId5"/>
    <p:sldId id="722" r:id="rId6"/>
    <p:sldId id="723" r:id="rId7"/>
    <p:sldId id="724" r:id="rId8"/>
    <p:sldId id="725" r:id="rId9"/>
    <p:sldId id="726" r:id="rId10"/>
    <p:sldId id="727" r:id="rId11"/>
    <p:sldId id="732" r:id="rId12"/>
    <p:sldId id="729" r:id="rId13"/>
    <p:sldId id="674" r:id="rId14"/>
    <p:sldId id="675" r:id="rId15"/>
    <p:sldId id="627" r:id="rId16"/>
    <p:sldId id="678" r:id="rId17"/>
    <p:sldId id="679" r:id="rId18"/>
    <p:sldId id="626" r:id="rId19"/>
    <p:sldId id="681" r:id="rId20"/>
    <p:sldId id="682" r:id="rId21"/>
    <p:sldId id="683" r:id="rId22"/>
    <p:sldId id="633" r:id="rId23"/>
    <p:sldId id="684" r:id="rId24"/>
    <p:sldId id="690" r:id="rId25"/>
    <p:sldId id="689" r:id="rId26"/>
    <p:sldId id="691" r:id="rId27"/>
    <p:sldId id="693" r:id="rId28"/>
    <p:sldId id="694" r:id="rId29"/>
    <p:sldId id="361" r:id="rId30"/>
    <p:sldId id="685" r:id="rId31"/>
    <p:sldId id="6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22"/>
    <p:restoredTop sz="96250"/>
  </p:normalViewPr>
  <p:slideViewPr>
    <p:cSldViewPr snapToGrid="0" snapToObjects="1" showGuides="1">
      <p:cViewPr varScale="1">
        <p:scale>
          <a:sx n="110" d="100"/>
          <a:sy n="110" d="100"/>
        </p:scale>
        <p:origin x="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EF953-A5A2-314B-B351-3B0DABC06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13C1F6-0C50-DB4C-AF95-9DAC3EEA0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AFBEC-A0E4-E143-B09B-E4C94F3A5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925B-03D7-9A42-8D09-82E0C7E7DC86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505D5-55C0-E547-8620-AE80CC338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2A1F5-6738-BE4D-BCB3-EEA25679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59824-4D1F-1F4A-8B11-F2EFAC6E7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77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AACC-E563-B848-B50E-88E88FDB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34D33-BE32-1B42-BD84-2DC1AA507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9A6BD-9C73-1048-9E27-8158E3B2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925B-03D7-9A42-8D09-82E0C7E7DC86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1AF03-0878-BD42-998D-BD2346857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3F36B-D32F-7944-8F7E-CE9412A3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59824-4D1F-1F4A-8B11-F2EFAC6E7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21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BB8548-A417-B442-BF81-22705F8DE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2AF688-04B3-D741-B907-0A2B88F9C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14203-F702-2B49-8B3F-0DE76122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925B-03D7-9A42-8D09-82E0C7E7DC86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334B5-0192-A04E-ADCE-5D309CEAD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5EF9-F596-714F-8729-1A9A3ED28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59824-4D1F-1F4A-8B11-F2EFAC6E7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19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EB48-A0E5-D44F-A639-53426008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A5AAE-92FD-E34E-907A-5517ECD2D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79F54-0ACA-B34B-9871-5450FE520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925B-03D7-9A42-8D09-82E0C7E7DC86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3FA2D-79FD-E448-9EBD-50FA16F5D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3566C-AA56-864D-8956-29E7B1BB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59824-4D1F-1F4A-8B11-F2EFAC6E7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05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071B6-6238-4D48-B82F-21C3E386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8504C-2783-1146-87F1-0F4937E92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DE4B2-F480-9542-A9E7-861E7C49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925B-03D7-9A42-8D09-82E0C7E7DC86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83173-2C1D-1B42-9F69-3D6F86AAD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765DA-ABBD-FA4F-B3AC-8885146B6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59824-4D1F-1F4A-8B11-F2EFAC6E7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25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54DF7-66E9-6647-A61A-A278E15E6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5512F-7F76-1D41-8F10-848E97CCC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74176-94F6-9141-BBA9-7AA6F1794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C245EC-593A-E747-9363-53804BC55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925B-03D7-9A42-8D09-82E0C7E7DC86}" type="datetimeFigureOut">
              <a:rPr lang="en-US" smtClean="0"/>
              <a:t>3/26/22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8F7AE-C42C-E243-951E-BB7590884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02B2E-978D-F347-9E24-4AC57960C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59824-4D1F-1F4A-8B11-F2EFAC6E7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75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F0B7-F51C-B941-A210-3D254AB22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93E55-6E93-FA48-8F3D-4BFCC30C3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AD854-419A-9843-9716-7297DAD66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829D62-DD9B-4746-B492-7254019CD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840C1D-CD03-CD4A-8743-BC5B4D7116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32AA1-EC3E-2745-BC1C-3413DDE06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925B-03D7-9A42-8D09-82E0C7E7DC86}" type="datetimeFigureOut">
              <a:rPr lang="en-US" smtClean="0"/>
              <a:t>3/26/22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ADE723-7C47-5744-9EC4-0658D28E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ED6674-0E1B-054C-9879-A7171A3CD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59824-4D1F-1F4A-8B11-F2EFAC6E7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5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0F55-8A27-0843-9CD1-02DE3A132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B97220-39FC-FF42-95E3-1678D93EF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925B-03D7-9A42-8D09-82E0C7E7DC86}" type="datetimeFigureOut">
              <a:rPr lang="en-US" smtClean="0"/>
              <a:t>3/26/22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76B36E-4742-2149-823F-4F23C70CD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79D18D-E2C6-DC49-8D62-73BCCD29B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59824-4D1F-1F4A-8B11-F2EFAC6E7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85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BF85D-968A-0C40-93E2-E41AFD7C6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925B-03D7-9A42-8D09-82E0C7E7DC86}" type="datetimeFigureOut">
              <a:rPr lang="en-US" smtClean="0"/>
              <a:t>3/26/22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9D1687-A141-C449-8F4E-059BA3DFF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04E29-F3CF-824B-B987-F2FD05D77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59824-4D1F-1F4A-8B11-F2EFAC6E7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3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DC7C0-8A7B-AD47-BE0D-66792D48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9A86F-7031-4E45-B7FB-281759546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CF0FB-BB4B-2A42-B97C-8AAEE0B6E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183B7-10FC-F44A-AFF7-9E84D511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925B-03D7-9A42-8D09-82E0C7E7DC86}" type="datetimeFigureOut">
              <a:rPr lang="en-US" smtClean="0"/>
              <a:t>3/26/22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A244F-8940-3641-8EB3-FF7071FC0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AA405-5A26-CF4F-B0D4-3469F42C1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59824-4D1F-1F4A-8B11-F2EFAC6E7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1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2401-628D-7D4F-868F-76FB4ADCE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C3CDA2-2140-DE4D-9187-D92BA1B90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CC6EC-A722-FA4A-8DB1-1EA5C1D3F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2B4B2-3056-8347-A7D6-C82E8F189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925B-03D7-9A42-8D09-82E0C7E7DC86}" type="datetimeFigureOut">
              <a:rPr lang="en-US" smtClean="0"/>
              <a:t>3/26/22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BAA120-3FCE-5942-B7AB-09E122D2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1926F-DD4F-1540-A6A1-F3ABB9E46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59824-4D1F-1F4A-8B11-F2EFAC6E7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22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32DEFB-48EC-334F-B439-184B0657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0064F-D011-CE4F-8DAE-39061338A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67A32-ABFA-A34A-B571-429A3529C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3925B-03D7-9A42-8D09-82E0C7E7DC86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B90FE-8E64-2D42-9F9C-80B735387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39FC1-64DB-C945-9793-814AB576E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59824-4D1F-1F4A-8B11-F2EFAC6E7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59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37C6E8ED-E774-0948-AE82-C4DB1F0B8326}"/>
              </a:ext>
            </a:extLst>
          </p:cNvPr>
          <p:cNvSpPr txBox="1">
            <a:spLocks/>
          </p:cNvSpPr>
          <p:nvPr/>
        </p:nvSpPr>
        <p:spPr>
          <a:xfrm>
            <a:off x="-18953" y="0"/>
            <a:ext cx="11863448" cy="55814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Recap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216F0B2-6CCF-354D-80EE-EEB9C12038E6}"/>
              </a:ext>
            </a:extLst>
          </p:cNvPr>
          <p:cNvGrpSpPr/>
          <p:nvPr/>
        </p:nvGrpSpPr>
        <p:grpSpPr>
          <a:xfrm>
            <a:off x="805728" y="821888"/>
            <a:ext cx="10580544" cy="2275831"/>
            <a:chOff x="1366569" y="2371180"/>
            <a:chExt cx="10580544" cy="2275831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645932C-058A-DA4A-809E-918DAC800E82}"/>
                </a:ext>
              </a:extLst>
            </p:cNvPr>
            <p:cNvSpPr txBox="1"/>
            <p:nvPr/>
          </p:nvSpPr>
          <p:spPr>
            <a:xfrm>
              <a:off x="1366569" y="3443027"/>
              <a:ext cx="30993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Satisfies octet rule; Maybe weight this 60%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3005B35-A9CB-3A45-AC09-9CE42D2B1456}"/>
                </a:ext>
              </a:extLst>
            </p:cNvPr>
            <p:cNvSpPr txBox="1"/>
            <p:nvPr/>
          </p:nvSpPr>
          <p:spPr>
            <a:xfrm>
              <a:off x="6622460" y="3446682"/>
              <a:ext cx="53246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Almost satisfies octet rule;</a:t>
              </a:r>
            </a:p>
            <a:p>
              <a:r>
                <a:rPr lang="en-US" sz="2400" dirty="0"/>
                <a:t>Consistent with magnet experiment;</a:t>
              </a:r>
            </a:p>
            <a:p>
              <a:r>
                <a:rPr lang="en-US" sz="2400" dirty="0"/>
                <a:t>Maybe weight this 40%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A11744B-E7CC-FA4F-9C73-17686B424083}"/>
                </a:ext>
              </a:extLst>
            </p:cNvPr>
            <p:cNvGrpSpPr/>
            <p:nvPr/>
          </p:nvGrpSpPr>
          <p:grpSpPr>
            <a:xfrm>
              <a:off x="1645195" y="2371180"/>
              <a:ext cx="8116507" cy="861774"/>
              <a:chOff x="2193102" y="3081578"/>
              <a:chExt cx="8116507" cy="861774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D59AFA8-4724-CE4C-AC8B-AD2570E6B2CB}"/>
                  </a:ext>
                </a:extLst>
              </p:cNvPr>
              <p:cNvSpPr txBox="1"/>
              <p:nvPr/>
            </p:nvSpPr>
            <p:spPr>
              <a:xfrm>
                <a:off x="7348263" y="3081578"/>
                <a:ext cx="29613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dirty="0"/>
                  <a:t>O     O</a:t>
                </a:r>
              </a:p>
            </p:txBody>
          </p: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F9CC50A1-B298-5449-9C0B-5CA027DBD475}"/>
                  </a:ext>
                </a:extLst>
              </p:cNvPr>
              <p:cNvGrpSpPr/>
              <p:nvPr/>
            </p:nvGrpSpPr>
            <p:grpSpPr>
              <a:xfrm>
                <a:off x="2193102" y="3174557"/>
                <a:ext cx="1989129" cy="704692"/>
                <a:chOff x="4232109" y="3043101"/>
                <a:chExt cx="1989129" cy="704692"/>
              </a:xfrm>
            </p:grpSpPr>
            <p:pic>
              <p:nvPicPr>
                <p:cNvPr id="100" name="Picture 2">
                  <a:extLst>
                    <a:ext uri="{FF2B5EF4-FFF2-40B4-BE49-F238E27FC236}">
                      <a16:creationId xmlns:a16="http://schemas.microsoft.com/office/drawing/2014/main" id="{C1FABD79-6161-C840-A5F8-BA977D30BC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9906" y="3102677"/>
                  <a:ext cx="1766094" cy="5986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58BE89CB-9B6F-0D47-9B92-C86E87F391B4}"/>
                    </a:ext>
                  </a:extLst>
                </p:cNvPr>
                <p:cNvGrpSpPr/>
                <p:nvPr/>
              </p:nvGrpSpPr>
              <p:grpSpPr>
                <a:xfrm rot="402711">
                  <a:off x="6078811" y="3043101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E35EBE27-3269-E744-B83B-C33AC5DD63D3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81F5ED61-1A45-8144-A0A9-988F2B7EBCF7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B6799FC0-1CAB-054D-BABF-D59719E30DE5}"/>
                    </a:ext>
                  </a:extLst>
                </p:cNvPr>
                <p:cNvGrpSpPr/>
                <p:nvPr/>
              </p:nvGrpSpPr>
              <p:grpSpPr>
                <a:xfrm rot="4663464">
                  <a:off x="6067978" y="3593605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96D09A5A-9DC6-BD4D-BE46-0903E0126972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76FFC813-5E0B-BD40-8EBC-BC577E797E14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88804BC3-DD44-2A49-92DF-736E862C9832}"/>
                    </a:ext>
                  </a:extLst>
                </p:cNvPr>
                <p:cNvGrpSpPr/>
                <p:nvPr/>
              </p:nvGrpSpPr>
              <p:grpSpPr>
                <a:xfrm rot="4663464">
                  <a:off x="4237096" y="304778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C610386D-2440-A64A-95C5-F0FC376E4F2D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3C9C06CD-9B7F-7946-B0C0-C5E80159272C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CAB6F415-E731-C843-8DDC-4550060EF2FA}"/>
                    </a:ext>
                  </a:extLst>
                </p:cNvPr>
                <p:cNvGrpSpPr/>
                <p:nvPr/>
              </p:nvGrpSpPr>
              <p:grpSpPr>
                <a:xfrm rot="402711">
                  <a:off x="4232336" y="35953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C0F88A1C-BDBD-C140-93FB-42A488434132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CFE6FAC3-FC14-7C42-B966-EEF79D7A1A41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A291B51-4E33-7340-81C3-9B4295311432}"/>
                  </a:ext>
                </a:extLst>
              </p:cNvPr>
              <p:cNvSpPr/>
              <p:nvPr/>
            </p:nvSpPr>
            <p:spPr>
              <a:xfrm rot="8149729">
                <a:off x="7679727" y="3161217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A5A08F6-5811-C54C-9E20-87C153539DF9}"/>
                  </a:ext>
                </a:extLst>
              </p:cNvPr>
              <p:cNvSpPr/>
              <p:nvPr/>
            </p:nvSpPr>
            <p:spPr>
              <a:xfrm rot="8149729">
                <a:off x="7573494" y="3151284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25F5B5D5-A40F-5444-87AA-0EF71754FCAC}"/>
                  </a:ext>
                </a:extLst>
              </p:cNvPr>
              <p:cNvSpPr/>
              <p:nvPr/>
            </p:nvSpPr>
            <p:spPr>
              <a:xfrm rot="2211058">
                <a:off x="7313141" y="343661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917D964-FC45-DF40-8A2E-86919482D715}"/>
                  </a:ext>
                </a:extLst>
              </p:cNvPr>
              <p:cNvSpPr/>
              <p:nvPr/>
            </p:nvSpPr>
            <p:spPr>
              <a:xfrm rot="2211058">
                <a:off x="7319906" y="3563189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0F652BF3-D93C-FE4C-A1DD-838EDE12D3E2}"/>
                  </a:ext>
                </a:extLst>
              </p:cNvPr>
              <p:cNvSpPr/>
              <p:nvPr/>
            </p:nvSpPr>
            <p:spPr>
              <a:xfrm rot="4663464">
                <a:off x="8755169" y="3811999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B1B02E67-5FD8-394C-9D30-058D56FBE248}"/>
                  </a:ext>
                </a:extLst>
              </p:cNvPr>
              <p:cNvSpPr/>
              <p:nvPr/>
            </p:nvSpPr>
            <p:spPr>
              <a:xfrm rot="4663464">
                <a:off x="7631432" y="385386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68417DE9-ED62-0C47-B5F8-D1FF64A3B606}"/>
                  </a:ext>
                </a:extLst>
              </p:cNvPr>
              <p:cNvSpPr/>
              <p:nvPr/>
            </p:nvSpPr>
            <p:spPr>
              <a:xfrm rot="2211058">
                <a:off x="9013195" y="3396215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AC92FC30-F3C6-954D-8158-F6BDC7E968BE}"/>
                  </a:ext>
                </a:extLst>
              </p:cNvPr>
              <p:cNvSpPr/>
              <p:nvPr/>
            </p:nvSpPr>
            <p:spPr>
              <a:xfrm rot="2211058">
                <a:off x="9009914" y="3502695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4FEC9B2-0F1D-5245-A05A-DE53466F374D}"/>
                  </a:ext>
                </a:extLst>
              </p:cNvPr>
              <p:cNvSpPr/>
              <p:nvPr/>
            </p:nvSpPr>
            <p:spPr>
              <a:xfrm rot="7692622">
                <a:off x="8798421" y="31482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53D7969-B83D-D944-83CC-D56A2B9948B5}"/>
                  </a:ext>
                </a:extLst>
              </p:cNvPr>
              <p:cNvSpPr/>
              <p:nvPr/>
            </p:nvSpPr>
            <p:spPr>
              <a:xfrm rot="7692622">
                <a:off x="8701857" y="3152486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87F8E7B0-6F32-F34D-B55B-0AF5D1E1781D}"/>
                  </a:ext>
                </a:extLst>
              </p:cNvPr>
              <p:cNvCxnSpPr/>
              <p:nvPr/>
            </p:nvCxnSpPr>
            <p:spPr>
              <a:xfrm>
                <a:off x="4878475" y="3521311"/>
                <a:ext cx="1911208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42C30F3-E6BE-F849-B2F4-A6A29F7B70DA}"/>
                  </a:ext>
                </a:extLst>
              </p:cNvPr>
              <p:cNvSpPr/>
              <p:nvPr/>
            </p:nvSpPr>
            <p:spPr>
              <a:xfrm>
                <a:off x="5263658" y="3131818"/>
                <a:ext cx="11663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resonance</a:t>
                </a:r>
                <a:endParaRPr lang="en-US" dirty="0"/>
              </a:p>
            </p:txBody>
          </p:sp>
          <p:pic>
            <p:nvPicPr>
              <p:cNvPr id="99" name="Picture 2">
                <a:extLst>
                  <a:ext uri="{FF2B5EF4-FFF2-40B4-BE49-F238E27FC236}">
                    <a16:creationId xmlns:a16="http://schemas.microsoft.com/office/drawing/2014/main" id="{A0B79364-5463-B54C-A41F-AA98FF3F17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05" t="53390" r="30906"/>
              <a:stretch/>
            </p:blipFill>
            <p:spPr bwMode="auto">
              <a:xfrm>
                <a:off x="7872176" y="3429000"/>
                <a:ext cx="669164" cy="27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6507094-202F-624C-8132-ED750638AE24}"/>
              </a:ext>
            </a:extLst>
          </p:cNvPr>
          <p:cNvGrpSpPr/>
          <p:nvPr/>
        </p:nvGrpSpPr>
        <p:grpSpPr>
          <a:xfrm>
            <a:off x="1085647" y="4290439"/>
            <a:ext cx="9256352" cy="917641"/>
            <a:chOff x="1009353" y="2897358"/>
            <a:chExt cx="9256352" cy="91764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FDD35DB-5046-AA4E-A4DC-4F5028C742DC}"/>
                </a:ext>
              </a:extLst>
            </p:cNvPr>
            <p:cNvGrpSpPr/>
            <p:nvPr/>
          </p:nvGrpSpPr>
          <p:grpSpPr>
            <a:xfrm>
              <a:off x="1009353" y="2919286"/>
              <a:ext cx="3292347" cy="895713"/>
              <a:chOff x="915928" y="2396679"/>
              <a:chExt cx="3292347" cy="895713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E6E1F5C1-DB1D-FB45-A623-3E70696EF7E0}"/>
                  </a:ext>
                </a:extLst>
              </p:cNvPr>
              <p:cNvGrpSpPr/>
              <p:nvPr/>
            </p:nvGrpSpPr>
            <p:grpSpPr>
              <a:xfrm>
                <a:off x="3492149" y="2396679"/>
                <a:ext cx="716126" cy="895713"/>
                <a:chOff x="5660586" y="2396679"/>
                <a:chExt cx="716126" cy="895713"/>
              </a:xfrm>
            </p:grpSpPr>
            <p:pic>
              <p:nvPicPr>
                <p:cNvPr id="180" name="Picture 2">
                  <a:extLst>
                    <a:ext uri="{FF2B5EF4-FFF2-40B4-BE49-F238E27FC236}">
                      <a16:creationId xmlns:a16="http://schemas.microsoft.com/office/drawing/2014/main" id="{655F420B-CBD5-FE49-9C62-2C7F6391AF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7271"/>
                <a:stretch/>
              </p:blipFill>
              <p:spPr bwMode="auto">
                <a:xfrm>
                  <a:off x="5660586" y="2531284"/>
                  <a:ext cx="578019" cy="5986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D7560412-1678-AA44-8F06-85E2239777B1}"/>
                    </a:ext>
                  </a:extLst>
                </p:cNvPr>
                <p:cNvGrpSpPr/>
                <p:nvPr/>
              </p:nvGrpSpPr>
              <p:grpSpPr>
                <a:xfrm>
                  <a:off x="5837225" y="2396679"/>
                  <a:ext cx="539487" cy="895713"/>
                  <a:chOff x="5873394" y="2396679"/>
                  <a:chExt cx="539487" cy="895713"/>
                </a:xfrm>
              </p:grpSpPr>
              <p:grpSp>
                <p:nvGrpSpPr>
                  <p:cNvPr id="182" name="Group 181">
                    <a:extLst>
                      <a:ext uri="{FF2B5EF4-FFF2-40B4-BE49-F238E27FC236}">
                        <a16:creationId xmlns:a16="http://schemas.microsoft.com/office/drawing/2014/main" id="{4F53D602-D0D9-2745-8CB4-C8FED5D503DB}"/>
                      </a:ext>
                    </a:extLst>
                  </p:cNvPr>
                  <p:cNvGrpSpPr/>
                  <p:nvPr/>
                </p:nvGrpSpPr>
                <p:grpSpPr>
                  <a:xfrm rot="7823333">
                    <a:off x="5878381" y="2391692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89" name="Oval 188">
                      <a:extLst>
                        <a:ext uri="{FF2B5EF4-FFF2-40B4-BE49-F238E27FC236}">
                          <a16:creationId xmlns:a16="http://schemas.microsoft.com/office/drawing/2014/main" id="{39B4C1F9-FDD0-B44C-AF61-5FB5CAE84D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0" name="Oval 189">
                      <a:extLst>
                        <a:ext uri="{FF2B5EF4-FFF2-40B4-BE49-F238E27FC236}">
                          <a16:creationId xmlns:a16="http://schemas.microsoft.com/office/drawing/2014/main" id="{B94E94E1-BD05-5C43-B6A3-24882618F7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83" name="Group 182">
                    <a:extLst>
                      <a:ext uri="{FF2B5EF4-FFF2-40B4-BE49-F238E27FC236}">
                        <a16:creationId xmlns:a16="http://schemas.microsoft.com/office/drawing/2014/main" id="{CFF9B57D-5F67-CF45-826F-9E4188038D55}"/>
                      </a:ext>
                    </a:extLst>
                  </p:cNvPr>
                  <p:cNvGrpSpPr/>
                  <p:nvPr/>
                </p:nvGrpSpPr>
                <p:grpSpPr>
                  <a:xfrm rot="7823333">
                    <a:off x="5917746" y="3144978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87" name="Oval 186">
                      <a:extLst>
                        <a:ext uri="{FF2B5EF4-FFF2-40B4-BE49-F238E27FC236}">
                          <a16:creationId xmlns:a16="http://schemas.microsoft.com/office/drawing/2014/main" id="{556EEF9A-4A0A-8148-99DC-5AA8030D33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8" name="Oval 187">
                      <a:extLst>
                        <a:ext uri="{FF2B5EF4-FFF2-40B4-BE49-F238E27FC236}">
                          <a16:creationId xmlns:a16="http://schemas.microsoft.com/office/drawing/2014/main" id="{A558E27C-2281-AD47-BF18-3A4521D31E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84" name="Group 183">
                    <a:extLst>
                      <a:ext uri="{FF2B5EF4-FFF2-40B4-BE49-F238E27FC236}">
                        <a16:creationId xmlns:a16="http://schemas.microsoft.com/office/drawing/2014/main" id="{1ABA2EB4-F22A-E044-B7A7-856E32A668B5}"/>
                      </a:ext>
                    </a:extLst>
                  </p:cNvPr>
                  <p:cNvGrpSpPr/>
                  <p:nvPr/>
                </p:nvGrpSpPr>
                <p:grpSpPr>
                  <a:xfrm rot="13086857">
                    <a:off x="6270454" y="2753959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85" name="Oval 184">
                      <a:extLst>
                        <a:ext uri="{FF2B5EF4-FFF2-40B4-BE49-F238E27FC236}">
                          <a16:creationId xmlns:a16="http://schemas.microsoft.com/office/drawing/2014/main" id="{7F8F6A10-CE4C-0C48-8515-BA3D46FA8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6" name="Oval 185">
                      <a:extLst>
                        <a:ext uri="{FF2B5EF4-FFF2-40B4-BE49-F238E27FC236}">
                          <a16:creationId xmlns:a16="http://schemas.microsoft.com/office/drawing/2014/main" id="{23B8C644-1C04-1B4E-8E31-775C456FA8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CE51F68C-F566-B841-BDA0-7DF637D89858}"/>
                  </a:ext>
                </a:extLst>
              </p:cNvPr>
              <p:cNvGrpSpPr/>
              <p:nvPr/>
            </p:nvGrpSpPr>
            <p:grpSpPr>
              <a:xfrm>
                <a:off x="3492149" y="2396679"/>
                <a:ext cx="716126" cy="895713"/>
                <a:chOff x="5660586" y="2396679"/>
                <a:chExt cx="716126" cy="895713"/>
              </a:xfrm>
            </p:grpSpPr>
            <p:pic>
              <p:nvPicPr>
                <p:cNvPr id="169" name="Picture 2">
                  <a:extLst>
                    <a:ext uri="{FF2B5EF4-FFF2-40B4-BE49-F238E27FC236}">
                      <a16:creationId xmlns:a16="http://schemas.microsoft.com/office/drawing/2014/main" id="{7D475E03-F04A-084F-A0F8-FA7237F9C9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7271"/>
                <a:stretch/>
              </p:blipFill>
              <p:spPr bwMode="auto">
                <a:xfrm>
                  <a:off x="5660586" y="2531284"/>
                  <a:ext cx="578019" cy="5986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D0173FE4-50DE-854E-872E-1A6C566CA74F}"/>
                    </a:ext>
                  </a:extLst>
                </p:cNvPr>
                <p:cNvGrpSpPr/>
                <p:nvPr/>
              </p:nvGrpSpPr>
              <p:grpSpPr>
                <a:xfrm>
                  <a:off x="5837225" y="2396679"/>
                  <a:ext cx="539487" cy="895713"/>
                  <a:chOff x="5873394" y="2396679"/>
                  <a:chExt cx="539487" cy="895713"/>
                </a:xfrm>
              </p:grpSpPr>
              <p:grpSp>
                <p:nvGrpSpPr>
                  <p:cNvPr id="171" name="Group 170">
                    <a:extLst>
                      <a:ext uri="{FF2B5EF4-FFF2-40B4-BE49-F238E27FC236}">
                        <a16:creationId xmlns:a16="http://schemas.microsoft.com/office/drawing/2014/main" id="{3E3F69D5-FAEB-C845-BF6F-E58DE5D388ED}"/>
                      </a:ext>
                    </a:extLst>
                  </p:cNvPr>
                  <p:cNvGrpSpPr/>
                  <p:nvPr/>
                </p:nvGrpSpPr>
                <p:grpSpPr>
                  <a:xfrm rot="7823333">
                    <a:off x="5878381" y="2391692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78" name="Oval 177">
                      <a:extLst>
                        <a:ext uri="{FF2B5EF4-FFF2-40B4-BE49-F238E27FC236}">
                          <a16:creationId xmlns:a16="http://schemas.microsoft.com/office/drawing/2014/main" id="{5E541300-4DEC-1041-9570-734BF1E06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F88667B6-2E32-7149-8C0E-037430382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2" name="Group 171">
                    <a:extLst>
                      <a:ext uri="{FF2B5EF4-FFF2-40B4-BE49-F238E27FC236}">
                        <a16:creationId xmlns:a16="http://schemas.microsoft.com/office/drawing/2014/main" id="{6DBB6855-8CB2-D546-A65F-36FB39671495}"/>
                      </a:ext>
                    </a:extLst>
                  </p:cNvPr>
                  <p:cNvGrpSpPr/>
                  <p:nvPr/>
                </p:nvGrpSpPr>
                <p:grpSpPr>
                  <a:xfrm rot="7823333">
                    <a:off x="5917746" y="3144978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76" name="Oval 175">
                      <a:extLst>
                        <a:ext uri="{FF2B5EF4-FFF2-40B4-BE49-F238E27FC236}">
                          <a16:creationId xmlns:a16="http://schemas.microsoft.com/office/drawing/2014/main" id="{F7DA7E97-8BFF-C747-BAFC-FD72C798F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E3280D96-56CE-3843-9168-60D17C71AC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4CFE18FC-97A9-554A-BD55-CD78D1D136E1}"/>
                      </a:ext>
                    </a:extLst>
                  </p:cNvPr>
                  <p:cNvGrpSpPr/>
                  <p:nvPr/>
                </p:nvGrpSpPr>
                <p:grpSpPr>
                  <a:xfrm rot="13086857">
                    <a:off x="6270454" y="2753959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74" name="Oval 173">
                      <a:extLst>
                        <a:ext uri="{FF2B5EF4-FFF2-40B4-BE49-F238E27FC236}">
                          <a16:creationId xmlns:a16="http://schemas.microsoft.com/office/drawing/2014/main" id="{2FA6076B-F7B3-AB41-AA37-CF306D9467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5" name="Oval 174">
                      <a:extLst>
                        <a:ext uri="{FF2B5EF4-FFF2-40B4-BE49-F238E27FC236}">
                          <a16:creationId xmlns:a16="http://schemas.microsoft.com/office/drawing/2014/main" id="{0911B537-B546-EA49-922E-A0CCFFE5B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pic>
            <p:nvPicPr>
              <p:cNvPr id="157" name="Picture 2">
                <a:extLst>
                  <a:ext uri="{FF2B5EF4-FFF2-40B4-BE49-F238E27FC236}">
                    <a16:creationId xmlns:a16="http://schemas.microsoft.com/office/drawing/2014/main" id="{7ADC67CB-AF32-4940-ADCB-551F3BD67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3" t="30351" r="31280" b="46775"/>
              <a:stretch/>
            </p:blipFill>
            <p:spPr bwMode="auto">
              <a:xfrm>
                <a:off x="2826114" y="2742104"/>
                <a:ext cx="614018" cy="136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31B2EF9D-C72F-F643-A26C-D7735FDB6101}"/>
                  </a:ext>
                </a:extLst>
              </p:cNvPr>
              <p:cNvGrpSpPr/>
              <p:nvPr/>
            </p:nvGrpSpPr>
            <p:grpSpPr>
              <a:xfrm>
                <a:off x="915928" y="2430348"/>
                <a:ext cx="1989129" cy="704692"/>
                <a:chOff x="3048740" y="2430348"/>
                <a:chExt cx="1989129" cy="704692"/>
              </a:xfrm>
            </p:grpSpPr>
            <p:pic>
              <p:nvPicPr>
                <p:cNvPr id="159" name="Picture 2">
                  <a:extLst>
                    <a:ext uri="{FF2B5EF4-FFF2-40B4-BE49-F238E27FC236}">
                      <a16:creationId xmlns:a16="http://schemas.microsoft.com/office/drawing/2014/main" id="{CFC17897-0FC0-CB46-89D8-7D051498BB9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70997" y="2511236"/>
                  <a:ext cx="1766094" cy="5986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2D2F8F48-2F48-E74C-B123-BCDBA32A2096}"/>
                    </a:ext>
                  </a:extLst>
                </p:cNvPr>
                <p:cNvGrpSpPr/>
                <p:nvPr/>
              </p:nvGrpSpPr>
              <p:grpSpPr>
                <a:xfrm rot="402711">
                  <a:off x="4895442" y="243034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67" name="Oval 166">
                    <a:extLst>
                      <a:ext uri="{FF2B5EF4-FFF2-40B4-BE49-F238E27FC236}">
                        <a16:creationId xmlns:a16="http://schemas.microsoft.com/office/drawing/2014/main" id="{8F2B2401-FD81-014E-A3F6-A0BE407E5979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8" name="Oval 167">
                    <a:extLst>
                      <a:ext uri="{FF2B5EF4-FFF2-40B4-BE49-F238E27FC236}">
                        <a16:creationId xmlns:a16="http://schemas.microsoft.com/office/drawing/2014/main" id="{DDAE42E1-CB71-514D-A8CD-0A5BEE232F37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08F2FC65-833B-A64B-812C-2D18169AFF2B}"/>
                    </a:ext>
                  </a:extLst>
                </p:cNvPr>
                <p:cNvGrpSpPr/>
                <p:nvPr/>
              </p:nvGrpSpPr>
              <p:grpSpPr>
                <a:xfrm rot="4663464">
                  <a:off x="3053727" y="2435035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65" name="Oval 164">
                    <a:extLst>
                      <a:ext uri="{FF2B5EF4-FFF2-40B4-BE49-F238E27FC236}">
                        <a16:creationId xmlns:a16="http://schemas.microsoft.com/office/drawing/2014/main" id="{35DAE2F2-2B8A-694B-B968-3AA192B052C0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301C5DA2-FB86-E145-AFB4-89F111FDB327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50573996-D776-CD48-B43E-A29410FD6CDC}"/>
                    </a:ext>
                  </a:extLst>
                </p:cNvPr>
                <p:cNvGrpSpPr/>
                <p:nvPr/>
              </p:nvGrpSpPr>
              <p:grpSpPr>
                <a:xfrm rot="402711">
                  <a:off x="3048967" y="298263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83580A49-7787-9842-8FD6-04835DA46593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" name="Oval 163">
                    <a:extLst>
                      <a:ext uri="{FF2B5EF4-FFF2-40B4-BE49-F238E27FC236}">
                        <a16:creationId xmlns:a16="http://schemas.microsoft.com/office/drawing/2014/main" id="{117FFC63-5650-C94D-A011-410862AEC769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3D219D1A-7970-A840-BFFB-B68BEBAB2B4B}"/>
                </a:ext>
              </a:extLst>
            </p:cNvPr>
            <p:cNvGrpSpPr/>
            <p:nvPr/>
          </p:nvGrpSpPr>
          <p:grpSpPr>
            <a:xfrm>
              <a:off x="4575454" y="2997811"/>
              <a:ext cx="1911208" cy="389493"/>
              <a:chOff x="4575454" y="2997811"/>
              <a:chExt cx="1911208" cy="389493"/>
            </a:xfrm>
          </p:grpSpPr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55819E1E-556E-1241-8617-32122BC615A0}"/>
                  </a:ext>
                </a:extLst>
              </p:cNvPr>
              <p:cNvCxnSpPr/>
              <p:nvPr/>
            </p:nvCxnSpPr>
            <p:spPr>
              <a:xfrm>
                <a:off x="4575454" y="3387304"/>
                <a:ext cx="1911208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E1B3DEEA-A989-DD4E-B452-64E79B2FA762}"/>
                  </a:ext>
                </a:extLst>
              </p:cNvPr>
              <p:cNvSpPr/>
              <p:nvPr/>
            </p:nvSpPr>
            <p:spPr>
              <a:xfrm>
                <a:off x="4960637" y="2997811"/>
                <a:ext cx="11663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resonance</a:t>
                </a:r>
                <a:endParaRPr lang="en-US" dirty="0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6154EC0-632C-2148-A1E0-C0E8CCEA64F4}"/>
                </a:ext>
              </a:extLst>
            </p:cNvPr>
            <p:cNvGrpSpPr/>
            <p:nvPr/>
          </p:nvGrpSpPr>
          <p:grpSpPr>
            <a:xfrm flipH="1">
              <a:off x="6844093" y="2897358"/>
              <a:ext cx="3421612" cy="897279"/>
              <a:chOff x="915928" y="2396679"/>
              <a:chExt cx="3292347" cy="895713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7CDC80C1-BE85-0945-A8B2-FA91BA9D7763}"/>
                  </a:ext>
                </a:extLst>
              </p:cNvPr>
              <p:cNvGrpSpPr/>
              <p:nvPr/>
            </p:nvGrpSpPr>
            <p:grpSpPr>
              <a:xfrm>
                <a:off x="3492149" y="2396679"/>
                <a:ext cx="716126" cy="895713"/>
                <a:chOff x="5660586" y="2396679"/>
                <a:chExt cx="716126" cy="895713"/>
              </a:xfrm>
            </p:grpSpPr>
            <p:pic>
              <p:nvPicPr>
                <p:cNvPr id="142" name="Picture 2">
                  <a:extLst>
                    <a:ext uri="{FF2B5EF4-FFF2-40B4-BE49-F238E27FC236}">
                      <a16:creationId xmlns:a16="http://schemas.microsoft.com/office/drawing/2014/main" id="{06F4C3F8-017F-284D-95F9-4B161C6AB0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7271"/>
                <a:stretch/>
              </p:blipFill>
              <p:spPr bwMode="auto">
                <a:xfrm>
                  <a:off x="5660586" y="2531284"/>
                  <a:ext cx="578019" cy="5986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DE0EC867-1AFC-3045-9CD9-DA3544C047BC}"/>
                    </a:ext>
                  </a:extLst>
                </p:cNvPr>
                <p:cNvGrpSpPr/>
                <p:nvPr/>
              </p:nvGrpSpPr>
              <p:grpSpPr>
                <a:xfrm>
                  <a:off x="5837225" y="2396679"/>
                  <a:ext cx="539487" cy="895713"/>
                  <a:chOff x="5873394" y="2396679"/>
                  <a:chExt cx="539487" cy="895713"/>
                </a:xfrm>
              </p:grpSpPr>
              <p:grpSp>
                <p:nvGrpSpPr>
                  <p:cNvPr id="144" name="Group 143">
                    <a:extLst>
                      <a:ext uri="{FF2B5EF4-FFF2-40B4-BE49-F238E27FC236}">
                        <a16:creationId xmlns:a16="http://schemas.microsoft.com/office/drawing/2014/main" id="{85D17C7D-3FC2-C049-A65B-97FB9251FF63}"/>
                      </a:ext>
                    </a:extLst>
                  </p:cNvPr>
                  <p:cNvGrpSpPr/>
                  <p:nvPr/>
                </p:nvGrpSpPr>
                <p:grpSpPr>
                  <a:xfrm rot="7823333">
                    <a:off x="5878381" y="2391692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E6E13296-11DE-0B40-A8C6-4F5BB321E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2279AE8B-D2FA-3E4A-829A-19D4D9ECBC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5" name="Group 144">
                    <a:extLst>
                      <a:ext uri="{FF2B5EF4-FFF2-40B4-BE49-F238E27FC236}">
                        <a16:creationId xmlns:a16="http://schemas.microsoft.com/office/drawing/2014/main" id="{2F365384-F6A9-D642-9693-42C1C6746AE8}"/>
                      </a:ext>
                    </a:extLst>
                  </p:cNvPr>
                  <p:cNvGrpSpPr/>
                  <p:nvPr/>
                </p:nvGrpSpPr>
                <p:grpSpPr>
                  <a:xfrm rot="7823333">
                    <a:off x="5917746" y="3144978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C564EBA4-DD52-7345-BA1C-8E1CCBF00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FF33B8FD-5588-7A4B-A954-6A53076A82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6" name="Group 145">
                    <a:extLst>
                      <a:ext uri="{FF2B5EF4-FFF2-40B4-BE49-F238E27FC236}">
                        <a16:creationId xmlns:a16="http://schemas.microsoft.com/office/drawing/2014/main" id="{99EE93BC-B813-5E40-B52F-887840CB95EF}"/>
                      </a:ext>
                    </a:extLst>
                  </p:cNvPr>
                  <p:cNvGrpSpPr/>
                  <p:nvPr/>
                </p:nvGrpSpPr>
                <p:grpSpPr>
                  <a:xfrm rot="13086857">
                    <a:off x="6270454" y="2753959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47" name="Oval 146">
                      <a:extLst>
                        <a:ext uri="{FF2B5EF4-FFF2-40B4-BE49-F238E27FC236}">
                          <a16:creationId xmlns:a16="http://schemas.microsoft.com/office/drawing/2014/main" id="{BD2610E4-6209-6B46-8495-B2C08D8715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0E4AECBD-7934-8F44-A060-003647C3E9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E794C1D4-F089-A14D-AA2F-B37D9B9420B3}"/>
                  </a:ext>
                </a:extLst>
              </p:cNvPr>
              <p:cNvGrpSpPr/>
              <p:nvPr/>
            </p:nvGrpSpPr>
            <p:grpSpPr>
              <a:xfrm>
                <a:off x="3492149" y="2396679"/>
                <a:ext cx="716126" cy="895713"/>
                <a:chOff x="5660586" y="2396679"/>
                <a:chExt cx="716126" cy="895713"/>
              </a:xfrm>
            </p:grpSpPr>
            <p:pic>
              <p:nvPicPr>
                <p:cNvPr id="131" name="Picture 2">
                  <a:extLst>
                    <a:ext uri="{FF2B5EF4-FFF2-40B4-BE49-F238E27FC236}">
                      <a16:creationId xmlns:a16="http://schemas.microsoft.com/office/drawing/2014/main" id="{8E476420-D73C-5D42-9FBB-31DBF2A220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7271"/>
                <a:stretch/>
              </p:blipFill>
              <p:spPr bwMode="auto">
                <a:xfrm>
                  <a:off x="5660586" y="2531284"/>
                  <a:ext cx="578019" cy="5986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356273A9-990F-E945-A7B1-B5D38C14EA82}"/>
                    </a:ext>
                  </a:extLst>
                </p:cNvPr>
                <p:cNvGrpSpPr/>
                <p:nvPr/>
              </p:nvGrpSpPr>
              <p:grpSpPr>
                <a:xfrm>
                  <a:off x="5837225" y="2396679"/>
                  <a:ext cx="539487" cy="895713"/>
                  <a:chOff x="5873394" y="2396679"/>
                  <a:chExt cx="539487" cy="895713"/>
                </a:xfrm>
              </p:grpSpPr>
              <p:grpSp>
                <p:nvGrpSpPr>
                  <p:cNvPr id="133" name="Group 132">
                    <a:extLst>
                      <a:ext uri="{FF2B5EF4-FFF2-40B4-BE49-F238E27FC236}">
                        <a16:creationId xmlns:a16="http://schemas.microsoft.com/office/drawing/2014/main" id="{D685D5AF-ADA1-3845-994E-2FF6D5303E63}"/>
                      </a:ext>
                    </a:extLst>
                  </p:cNvPr>
                  <p:cNvGrpSpPr/>
                  <p:nvPr/>
                </p:nvGrpSpPr>
                <p:grpSpPr>
                  <a:xfrm rot="7823333">
                    <a:off x="5878381" y="2391692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40" name="Oval 139">
                      <a:extLst>
                        <a:ext uri="{FF2B5EF4-FFF2-40B4-BE49-F238E27FC236}">
                          <a16:creationId xmlns:a16="http://schemas.microsoft.com/office/drawing/2014/main" id="{197B7507-80C7-404D-B980-0A3681088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" name="Oval 140">
                      <a:extLst>
                        <a:ext uri="{FF2B5EF4-FFF2-40B4-BE49-F238E27FC236}">
                          <a16:creationId xmlns:a16="http://schemas.microsoft.com/office/drawing/2014/main" id="{316EEE9E-F20A-DB40-8D4C-F1F02B5A03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4" name="Group 133">
                    <a:extLst>
                      <a:ext uri="{FF2B5EF4-FFF2-40B4-BE49-F238E27FC236}">
                        <a16:creationId xmlns:a16="http://schemas.microsoft.com/office/drawing/2014/main" id="{141DB48E-347F-6045-9A2B-66FCD65ED66B}"/>
                      </a:ext>
                    </a:extLst>
                  </p:cNvPr>
                  <p:cNvGrpSpPr/>
                  <p:nvPr/>
                </p:nvGrpSpPr>
                <p:grpSpPr>
                  <a:xfrm rot="7823333">
                    <a:off x="5917746" y="3144978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38" name="Oval 137">
                      <a:extLst>
                        <a:ext uri="{FF2B5EF4-FFF2-40B4-BE49-F238E27FC236}">
                          <a16:creationId xmlns:a16="http://schemas.microsoft.com/office/drawing/2014/main" id="{6BADDE7C-752B-4A45-9064-49F0E4A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" name="Oval 138">
                      <a:extLst>
                        <a:ext uri="{FF2B5EF4-FFF2-40B4-BE49-F238E27FC236}">
                          <a16:creationId xmlns:a16="http://schemas.microsoft.com/office/drawing/2014/main" id="{8EE6B67E-D075-5A40-BAEE-58220F7F9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5" name="Group 134">
                    <a:extLst>
                      <a:ext uri="{FF2B5EF4-FFF2-40B4-BE49-F238E27FC236}">
                        <a16:creationId xmlns:a16="http://schemas.microsoft.com/office/drawing/2014/main" id="{90FFF866-8855-1D48-A147-A06E6EC45E53}"/>
                      </a:ext>
                    </a:extLst>
                  </p:cNvPr>
                  <p:cNvGrpSpPr/>
                  <p:nvPr/>
                </p:nvGrpSpPr>
                <p:grpSpPr>
                  <a:xfrm rot="13086857">
                    <a:off x="6270454" y="2753959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2AE08BE0-FF76-DD47-8E2E-DDBCFFD8B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" name="Oval 136">
                      <a:extLst>
                        <a:ext uri="{FF2B5EF4-FFF2-40B4-BE49-F238E27FC236}">
                          <a16:creationId xmlns:a16="http://schemas.microsoft.com/office/drawing/2014/main" id="{6AF5A793-A01E-374F-A122-9429A3C318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pic>
            <p:nvPicPr>
              <p:cNvPr id="119" name="Picture 2">
                <a:extLst>
                  <a:ext uri="{FF2B5EF4-FFF2-40B4-BE49-F238E27FC236}">
                    <a16:creationId xmlns:a16="http://schemas.microsoft.com/office/drawing/2014/main" id="{E488343C-4CB9-9742-B832-9ADB361955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3" t="30351" r="31280" b="46775"/>
              <a:stretch/>
            </p:blipFill>
            <p:spPr bwMode="auto">
              <a:xfrm>
                <a:off x="2826114" y="2742104"/>
                <a:ext cx="614018" cy="136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54A594A4-3C61-DF40-AAAF-E4785E77C558}"/>
                  </a:ext>
                </a:extLst>
              </p:cNvPr>
              <p:cNvGrpSpPr/>
              <p:nvPr/>
            </p:nvGrpSpPr>
            <p:grpSpPr>
              <a:xfrm>
                <a:off x="915928" y="2430348"/>
                <a:ext cx="1989129" cy="704692"/>
                <a:chOff x="3048740" y="2430348"/>
                <a:chExt cx="1989129" cy="704692"/>
              </a:xfrm>
            </p:grpSpPr>
            <p:pic>
              <p:nvPicPr>
                <p:cNvPr id="121" name="Picture 2">
                  <a:extLst>
                    <a:ext uri="{FF2B5EF4-FFF2-40B4-BE49-F238E27FC236}">
                      <a16:creationId xmlns:a16="http://schemas.microsoft.com/office/drawing/2014/main" id="{E219F137-5111-7F4A-8CC3-1773373624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70997" y="2511236"/>
                  <a:ext cx="1766094" cy="5986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66E18575-6248-184B-85AB-B843F3506C48}"/>
                    </a:ext>
                  </a:extLst>
                </p:cNvPr>
                <p:cNvGrpSpPr/>
                <p:nvPr/>
              </p:nvGrpSpPr>
              <p:grpSpPr>
                <a:xfrm rot="402711">
                  <a:off x="4895442" y="243034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A87E22C4-ADBD-6A42-944F-B705B2869264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4CF514D7-4BC9-8940-A870-981429F8CA05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6E7BB390-ED28-6C4A-AF06-5D132B3010EA}"/>
                    </a:ext>
                  </a:extLst>
                </p:cNvPr>
                <p:cNvGrpSpPr/>
                <p:nvPr/>
              </p:nvGrpSpPr>
              <p:grpSpPr>
                <a:xfrm rot="4663464">
                  <a:off x="3053727" y="2435035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16656A6E-34B6-C34A-92D4-359101B725AD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ED43CB8B-12F8-5546-A2D4-080A0D653F64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300018A9-D94E-674C-9C94-C4848D7938DE}"/>
                    </a:ext>
                  </a:extLst>
                </p:cNvPr>
                <p:cNvGrpSpPr/>
                <p:nvPr/>
              </p:nvGrpSpPr>
              <p:grpSpPr>
                <a:xfrm rot="402711">
                  <a:off x="3048967" y="298263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EE97C367-BAAA-C24D-AB69-2E918A730A8F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AEC6A31C-41AB-1E45-B6F9-EA8CB8E14AB1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F862860A-6D68-3647-8666-A613FA95BA9D}"/>
              </a:ext>
            </a:extLst>
          </p:cNvPr>
          <p:cNvSpPr txBox="1"/>
          <p:nvPr/>
        </p:nvSpPr>
        <p:spPr>
          <a:xfrm>
            <a:off x="1085647" y="5298118"/>
            <a:ext cx="3099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Satisfies octet rule; Weight this 50%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201D3BB-025D-6D4E-AF67-06B5E6795FD6}"/>
              </a:ext>
            </a:extLst>
          </p:cNvPr>
          <p:cNvSpPr txBox="1"/>
          <p:nvPr/>
        </p:nvSpPr>
        <p:spPr>
          <a:xfrm>
            <a:off x="7137451" y="5320794"/>
            <a:ext cx="3099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Satisfies octet rule; Weight this 50%</a:t>
            </a:r>
          </a:p>
        </p:txBody>
      </p:sp>
    </p:spTree>
    <p:extLst>
      <p:ext uri="{BB962C8B-B14F-4D97-AF65-F5344CB8AC3E}">
        <p14:creationId xmlns:p14="http://schemas.microsoft.com/office/powerpoint/2010/main" val="500742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X-Y-Z delocalization and allylic lone pairs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31155AD-6BB5-5245-B385-272AB2A9581B}"/>
              </a:ext>
            </a:extLst>
          </p:cNvPr>
          <p:cNvGrpSpPr/>
          <p:nvPr/>
        </p:nvGrpSpPr>
        <p:grpSpPr>
          <a:xfrm>
            <a:off x="6907236" y="2920810"/>
            <a:ext cx="3370262" cy="932988"/>
            <a:chOff x="3876990" y="4384303"/>
            <a:chExt cx="3370262" cy="93298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037DA8D-540A-104C-A04B-29631B7033FE}"/>
                </a:ext>
              </a:extLst>
            </p:cNvPr>
            <p:cNvGrpSpPr/>
            <p:nvPr/>
          </p:nvGrpSpPr>
          <p:grpSpPr>
            <a:xfrm rot="7678380">
              <a:off x="4047289" y="4379316"/>
              <a:ext cx="142427" cy="152401"/>
              <a:chOff x="4785756" y="2861953"/>
              <a:chExt cx="142427" cy="152401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7E6D80F-8E57-9E44-9CFA-233E67B8CA3C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60559C1-E5C1-A247-878D-76A9418BF37D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49C590EF-49FD-3D45-91C1-B8D70EFA38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5569121" y="4773292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713884-352C-8E47-AC88-111B19FDFE3B}"/>
                </a:ext>
              </a:extLst>
            </p:cNvPr>
            <p:cNvSpPr txBox="1"/>
            <p:nvPr/>
          </p:nvSpPr>
          <p:spPr>
            <a:xfrm>
              <a:off x="3876990" y="4440212"/>
              <a:ext cx="9946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/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3645D2F-F805-D347-B7F3-8045AB6B986D}"/>
                </a:ext>
              </a:extLst>
            </p:cNvPr>
            <p:cNvSpPr txBox="1"/>
            <p:nvPr/>
          </p:nvSpPr>
          <p:spPr>
            <a:xfrm>
              <a:off x="6252599" y="4455517"/>
              <a:ext cx="9946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/>
                <a:t>Z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7BBC352-81BE-C147-8BD9-F531A0DF717D}"/>
                </a:ext>
              </a:extLst>
            </p:cNvPr>
            <p:cNvGrpSpPr/>
            <p:nvPr/>
          </p:nvGrpSpPr>
          <p:grpSpPr>
            <a:xfrm>
              <a:off x="4374316" y="4845619"/>
              <a:ext cx="1863969" cy="331955"/>
              <a:chOff x="4637621" y="2976245"/>
              <a:chExt cx="1863969" cy="331955"/>
            </a:xfrm>
          </p:grpSpPr>
          <p:pic>
            <p:nvPicPr>
              <p:cNvPr id="34" name="Picture 2">
                <a:extLst>
                  <a:ext uri="{FF2B5EF4-FFF2-40B4-BE49-F238E27FC236}">
                    <a16:creationId xmlns:a16="http://schemas.microsoft.com/office/drawing/2014/main" id="{E8EEBEB4-0A88-8B4B-BDE9-BD329892B1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05" t="53390" r="30906"/>
              <a:stretch/>
            </p:blipFill>
            <p:spPr bwMode="auto">
              <a:xfrm>
                <a:off x="5832426" y="3029156"/>
                <a:ext cx="669164" cy="27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>
                <a:extLst>
                  <a:ext uri="{FF2B5EF4-FFF2-40B4-BE49-F238E27FC236}">
                    <a16:creationId xmlns:a16="http://schemas.microsoft.com/office/drawing/2014/main" id="{60A5BE47-EB5F-9C46-9092-510B2D734E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05" t="53390" r="30906"/>
              <a:stretch/>
            </p:blipFill>
            <p:spPr bwMode="auto">
              <a:xfrm>
                <a:off x="4637621" y="2976245"/>
                <a:ext cx="669164" cy="27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17ADC8-2851-6A47-87A4-081949266AF3}"/>
                </a:ext>
              </a:extLst>
            </p:cNvPr>
            <p:cNvSpPr txBox="1"/>
            <p:nvPr/>
          </p:nvSpPr>
          <p:spPr>
            <a:xfrm>
              <a:off x="5098077" y="4414732"/>
              <a:ext cx="9946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/>
                <a:t>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D9FA582-8442-1A46-9454-7C6F09473447}"/>
              </a:ext>
            </a:extLst>
          </p:cNvPr>
          <p:cNvGrpSpPr/>
          <p:nvPr/>
        </p:nvGrpSpPr>
        <p:grpSpPr>
          <a:xfrm>
            <a:off x="1238338" y="2850487"/>
            <a:ext cx="3370262" cy="988006"/>
            <a:chOff x="3911200" y="1377704"/>
            <a:chExt cx="3370262" cy="98800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5D965C6-FFBB-554F-895C-056830DA82CB}"/>
                </a:ext>
              </a:extLst>
            </p:cNvPr>
            <p:cNvGrpSpPr/>
            <p:nvPr/>
          </p:nvGrpSpPr>
          <p:grpSpPr>
            <a:xfrm rot="7678380">
              <a:off x="6431448" y="1372717"/>
              <a:ext cx="142427" cy="152401"/>
              <a:chOff x="4785756" y="2861953"/>
              <a:chExt cx="142427" cy="152401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F0CE170-68C3-9C4E-9393-6B988FFCF9B4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33E41A9D-AAC9-5047-A142-079DCF14866E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B1B7E694-BD18-CD4B-93ED-424BFF3A27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5603331" y="1821711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F6F714-87E0-084B-897E-F2F93E1D3BF6}"/>
                </a:ext>
              </a:extLst>
            </p:cNvPr>
            <p:cNvSpPr txBox="1"/>
            <p:nvPr/>
          </p:nvSpPr>
          <p:spPr>
            <a:xfrm>
              <a:off x="3911200" y="1488631"/>
              <a:ext cx="9946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/>
                <a:t>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27B1E6A-2BDB-134F-85BD-00AAAF89245A}"/>
                </a:ext>
              </a:extLst>
            </p:cNvPr>
            <p:cNvSpPr txBox="1"/>
            <p:nvPr/>
          </p:nvSpPr>
          <p:spPr>
            <a:xfrm>
              <a:off x="6286809" y="1503936"/>
              <a:ext cx="9946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/>
                <a:t>Z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CE23AED-526B-D241-82DD-97134C6E48DE}"/>
                </a:ext>
              </a:extLst>
            </p:cNvPr>
            <p:cNvGrpSpPr/>
            <p:nvPr/>
          </p:nvGrpSpPr>
          <p:grpSpPr>
            <a:xfrm>
              <a:off x="4408526" y="1766088"/>
              <a:ext cx="669164" cy="406994"/>
              <a:chOff x="4637621" y="2848295"/>
              <a:chExt cx="669164" cy="406994"/>
            </a:xfrm>
          </p:grpSpPr>
          <p:pic>
            <p:nvPicPr>
              <p:cNvPr id="51" name="Picture 2">
                <a:extLst>
                  <a:ext uri="{FF2B5EF4-FFF2-40B4-BE49-F238E27FC236}">
                    <a16:creationId xmlns:a16="http://schemas.microsoft.com/office/drawing/2014/main" id="{9B60A563-4592-034C-90D8-40018785E0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05" t="53390" r="30906"/>
              <a:stretch/>
            </p:blipFill>
            <p:spPr bwMode="auto">
              <a:xfrm>
                <a:off x="4637621" y="2848295"/>
                <a:ext cx="669164" cy="27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2">
                <a:extLst>
                  <a:ext uri="{FF2B5EF4-FFF2-40B4-BE49-F238E27FC236}">
                    <a16:creationId xmlns:a16="http://schemas.microsoft.com/office/drawing/2014/main" id="{A818C9EE-C06E-5B49-B8A7-1C97F7DC3C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05" t="53390" r="30906"/>
              <a:stretch/>
            </p:blipFill>
            <p:spPr bwMode="auto">
              <a:xfrm>
                <a:off x="4637621" y="2976245"/>
                <a:ext cx="669164" cy="27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A2CD19F-E347-7242-8C6C-626434CDA65C}"/>
                </a:ext>
              </a:extLst>
            </p:cNvPr>
            <p:cNvSpPr txBox="1"/>
            <p:nvPr/>
          </p:nvSpPr>
          <p:spPr>
            <a:xfrm>
              <a:off x="5132287" y="1463151"/>
              <a:ext cx="9946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/>
                <a:t>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4F2A4-E547-904A-BB9E-392507B060B2}"/>
              </a:ext>
            </a:extLst>
          </p:cNvPr>
          <p:cNvGrpSpPr/>
          <p:nvPr/>
        </p:nvGrpSpPr>
        <p:grpSpPr>
          <a:xfrm>
            <a:off x="4575454" y="2997811"/>
            <a:ext cx="1911208" cy="389493"/>
            <a:chOff x="4575454" y="2997811"/>
            <a:chExt cx="1911208" cy="389493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D52775E-EA84-F54C-B194-997B5EBBAFE0}"/>
                </a:ext>
              </a:extLst>
            </p:cNvPr>
            <p:cNvCxnSpPr/>
            <p:nvPr/>
          </p:nvCxnSpPr>
          <p:spPr>
            <a:xfrm>
              <a:off x="4575454" y="3387304"/>
              <a:ext cx="191120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F09DF94-BC66-7047-BA05-EBE1A0C876AA}"/>
                </a:ext>
              </a:extLst>
            </p:cNvPr>
            <p:cNvSpPr/>
            <p:nvPr/>
          </p:nvSpPr>
          <p:spPr>
            <a:xfrm>
              <a:off x="4960637" y="2997811"/>
              <a:ext cx="11663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resonance</a:t>
              </a:r>
              <a:endParaRPr lang="en-US" dirty="0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37C6E8ED-E774-0948-AE82-C4DB1F0B8326}"/>
              </a:ext>
            </a:extLst>
          </p:cNvPr>
          <p:cNvSpPr txBox="1">
            <a:spLocks/>
          </p:cNvSpPr>
          <p:nvPr/>
        </p:nvSpPr>
        <p:spPr>
          <a:xfrm>
            <a:off x="1" y="-1"/>
            <a:ext cx="11863448" cy="7585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latin typeface="+mn-lt"/>
              </a:rPr>
              <a:t>X-Y-Z delocalization and allylic lone pairs written as resonance forms</a:t>
            </a:r>
            <a:endParaRPr lang="en-US" sz="30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7431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X-Y-Z delocalization and allylic lone pairs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31155AD-6BB5-5245-B385-272AB2A9581B}"/>
              </a:ext>
            </a:extLst>
          </p:cNvPr>
          <p:cNvGrpSpPr/>
          <p:nvPr/>
        </p:nvGrpSpPr>
        <p:grpSpPr>
          <a:xfrm>
            <a:off x="6907236" y="2920810"/>
            <a:ext cx="3370262" cy="932988"/>
            <a:chOff x="3876990" y="4384303"/>
            <a:chExt cx="3370262" cy="93298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037DA8D-540A-104C-A04B-29631B7033FE}"/>
                </a:ext>
              </a:extLst>
            </p:cNvPr>
            <p:cNvGrpSpPr/>
            <p:nvPr/>
          </p:nvGrpSpPr>
          <p:grpSpPr>
            <a:xfrm rot="7678380">
              <a:off x="4047289" y="4379316"/>
              <a:ext cx="142427" cy="152401"/>
              <a:chOff x="4785756" y="2861953"/>
              <a:chExt cx="142427" cy="152401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7E6D80F-8E57-9E44-9CFA-233E67B8CA3C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60559C1-E5C1-A247-878D-76A9418BF37D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49C590EF-49FD-3D45-91C1-B8D70EFA38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5569121" y="4773292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713884-352C-8E47-AC88-111B19FDFE3B}"/>
                </a:ext>
              </a:extLst>
            </p:cNvPr>
            <p:cNvSpPr txBox="1"/>
            <p:nvPr/>
          </p:nvSpPr>
          <p:spPr>
            <a:xfrm>
              <a:off x="3876990" y="4440212"/>
              <a:ext cx="9946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/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3645D2F-F805-D347-B7F3-8045AB6B986D}"/>
                </a:ext>
              </a:extLst>
            </p:cNvPr>
            <p:cNvSpPr txBox="1"/>
            <p:nvPr/>
          </p:nvSpPr>
          <p:spPr>
            <a:xfrm>
              <a:off x="6252599" y="4455517"/>
              <a:ext cx="9946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/>
                <a:t>Z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7BBC352-81BE-C147-8BD9-F531A0DF717D}"/>
                </a:ext>
              </a:extLst>
            </p:cNvPr>
            <p:cNvGrpSpPr/>
            <p:nvPr/>
          </p:nvGrpSpPr>
          <p:grpSpPr>
            <a:xfrm>
              <a:off x="4374316" y="4845619"/>
              <a:ext cx="1863969" cy="331955"/>
              <a:chOff x="4637621" y="2976245"/>
              <a:chExt cx="1863969" cy="331955"/>
            </a:xfrm>
          </p:grpSpPr>
          <p:pic>
            <p:nvPicPr>
              <p:cNvPr id="34" name="Picture 2">
                <a:extLst>
                  <a:ext uri="{FF2B5EF4-FFF2-40B4-BE49-F238E27FC236}">
                    <a16:creationId xmlns:a16="http://schemas.microsoft.com/office/drawing/2014/main" id="{E8EEBEB4-0A88-8B4B-BDE9-BD329892B1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05" t="53390" r="30906"/>
              <a:stretch/>
            </p:blipFill>
            <p:spPr bwMode="auto">
              <a:xfrm>
                <a:off x="5832426" y="3029156"/>
                <a:ext cx="669164" cy="27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>
                <a:extLst>
                  <a:ext uri="{FF2B5EF4-FFF2-40B4-BE49-F238E27FC236}">
                    <a16:creationId xmlns:a16="http://schemas.microsoft.com/office/drawing/2014/main" id="{60A5BE47-EB5F-9C46-9092-510B2D734E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05" t="53390" r="30906"/>
              <a:stretch/>
            </p:blipFill>
            <p:spPr bwMode="auto">
              <a:xfrm>
                <a:off x="4637621" y="2976245"/>
                <a:ext cx="669164" cy="27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17ADC8-2851-6A47-87A4-081949266AF3}"/>
                </a:ext>
              </a:extLst>
            </p:cNvPr>
            <p:cNvSpPr txBox="1"/>
            <p:nvPr/>
          </p:nvSpPr>
          <p:spPr>
            <a:xfrm>
              <a:off x="5098077" y="4414732"/>
              <a:ext cx="9946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/>
                <a:t>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D9FA582-8442-1A46-9454-7C6F09473447}"/>
              </a:ext>
            </a:extLst>
          </p:cNvPr>
          <p:cNvGrpSpPr/>
          <p:nvPr/>
        </p:nvGrpSpPr>
        <p:grpSpPr>
          <a:xfrm>
            <a:off x="1238338" y="2850487"/>
            <a:ext cx="3370262" cy="988006"/>
            <a:chOff x="3911200" y="1377704"/>
            <a:chExt cx="3370262" cy="98800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5D965C6-FFBB-554F-895C-056830DA82CB}"/>
                </a:ext>
              </a:extLst>
            </p:cNvPr>
            <p:cNvGrpSpPr/>
            <p:nvPr/>
          </p:nvGrpSpPr>
          <p:grpSpPr>
            <a:xfrm rot="7678380">
              <a:off x="6431448" y="1372717"/>
              <a:ext cx="142427" cy="152401"/>
              <a:chOff x="4785756" y="2861953"/>
              <a:chExt cx="142427" cy="152401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F0CE170-68C3-9C4E-9393-6B988FFCF9B4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33E41A9D-AAC9-5047-A142-079DCF14866E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B1B7E694-BD18-CD4B-93ED-424BFF3A27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5603331" y="1821711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F6F714-87E0-084B-897E-F2F93E1D3BF6}"/>
                </a:ext>
              </a:extLst>
            </p:cNvPr>
            <p:cNvSpPr txBox="1"/>
            <p:nvPr/>
          </p:nvSpPr>
          <p:spPr>
            <a:xfrm>
              <a:off x="3911200" y="1488631"/>
              <a:ext cx="9946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/>
                <a:t>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27B1E6A-2BDB-134F-85BD-00AAAF89245A}"/>
                </a:ext>
              </a:extLst>
            </p:cNvPr>
            <p:cNvSpPr txBox="1"/>
            <p:nvPr/>
          </p:nvSpPr>
          <p:spPr>
            <a:xfrm>
              <a:off x="6286809" y="1503936"/>
              <a:ext cx="9946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/>
                <a:t>Z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CE23AED-526B-D241-82DD-97134C6E48DE}"/>
                </a:ext>
              </a:extLst>
            </p:cNvPr>
            <p:cNvGrpSpPr/>
            <p:nvPr/>
          </p:nvGrpSpPr>
          <p:grpSpPr>
            <a:xfrm>
              <a:off x="4408526" y="1766088"/>
              <a:ext cx="669164" cy="406994"/>
              <a:chOff x="4637621" y="2848295"/>
              <a:chExt cx="669164" cy="406994"/>
            </a:xfrm>
          </p:grpSpPr>
          <p:pic>
            <p:nvPicPr>
              <p:cNvPr id="51" name="Picture 2">
                <a:extLst>
                  <a:ext uri="{FF2B5EF4-FFF2-40B4-BE49-F238E27FC236}">
                    <a16:creationId xmlns:a16="http://schemas.microsoft.com/office/drawing/2014/main" id="{9B60A563-4592-034C-90D8-40018785E0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05" t="53390" r="30906"/>
              <a:stretch/>
            </p:blipFill>
            <p:spPr bwMode="auto">
              <a:xfrm>
                <a:off x="4637621" y="2848295"/>
                <a:ext cx="669164" cy="27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2">
                <a:extLst>
                  <a:ext uri="{FF2B5EF4-FFF2-40B4-BE49-F238E27FC236}">
                    <a16:creationId xmlns:a16="http://schemas.microsoft.com/office/drawing/2014/main" id="{A818C9EE-C06E-5B49-B8A7-1C97F7DC3C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05" t="53390" r="30906"/>
              <a:stretch/>
            </p:blipFill>
            <p:spPr bwMode="auto">
              <a:xfrm>
                <a:off x="4637621" y="2976245"/>
                <a:ext cx="669164" cy="27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A2CD19F-E347-7242-8C6C-626434CDA65C}"/>
                </a:ext>
              </a:extLst>
            </p:cNvPr>
            <p:cNvSpPr txBox="1"/>
            <p:nvPr/>
          </p:nvSpPr>
          <p:spPr>
            <a:xfrm>
              <a:off x="5132287" y="1463151"/>
              <a:ext cx="9946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/>
                <a:t>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4F2A4-E547-904A-BB9E-392507B060B2}"/>
              </a:ext>
            </a:extLst>
          </p:cNvPr>
          <p:cNvGrpSpPr/>
          <p:nvPr/>
        </p:nvGrpSpPr>
        <p:grpSpPr>
          <a:xfrm>
            <a:off x="4575454" y="2997811"/>
            <a:ext cx="1911208" cy="389493"/>
            <a:chOff x="4575454" y="2997811"/>
            <a:chExt cx="1911208" cy="389493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D52775E-EA84-F54C-B194-997B5EBBAFE0}"/>
                </a:ext>
              </a:extLst>
            </p:cNvPr>
            <p:cNvCxnSpPr/>
            <p:nvPr/>
          </p:nvCxnSpPr>
          <p:spPr>
            <a:xfrm>
              <a:off x="4575454" y="3387304"/>
              <a:ext cx="191120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F09DF94-BC66-7047-BA05-EBE1A0C876AA}"/>
                </a:ext>
              </a:extLst>
            </p:cNvPr>
            <p:cNvSpPr/>
            <p:nvPr/>
          </p:nvSpPr>
          <p:spPr>
            <a:xfrm>
              <a:off x="4960637" y="2997811"/>
              <a:ext cx="11663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resonance</a:t>
              </a:r>
              <a:endParaRPr lang="en-US" dirty="0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37C6E8ED-E774-0948-AE82-C4DB1F0B8326}"/>
              </a:ext>
            </a:extLst>
          </p:cNvPr>
          <p:cNvSpPr txBox="1">
            <a:spLocks/>
          </p:cNvSpPr>
          <p:nvPr/>
        </p:nvSpPr>
        <p:spPr>
          <a:xfrm>
            <a:off x="1" y="-1"/>
            <a:ext cx="11863448" cy="7585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latin typeface="+mn-lt"/>
              </a:rPr>
              <a:t>X-Y-Z delocalization and allylic lone pairs written as resonance forms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CE5C7BE-21D5-814B-B1E5-A125A496F0B6}"/>
              </a:ext>
            </a:extLst>
          </p:cNvPr>
          <p:cNvGrpSpPr/>
          <p:nvPr/>
        </p:nvGrpSpPr>
        <p:grpSpPr>
          <a:xfrm>
            <a:off x="1021146" y="4825583"/>
            <a:ext cx="9256352" cy="917641"/>
            <a:chOff x="1009353" y="2897358"/>
            <a:chExt cx="9256352" cy="91764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01664D6-172E-9E44-A4DB-804B430253A7}"/>
                </a:ext>
              </a:extLst>
            </p:cNvPr>
            <p:cNvGrpSpPr/>
            <p:nvPr/>
          </p:nvGrpSpPr>
          <p:grpSpPr>
            <a:xfrm>
              <a:off x="1009353" y="2919286"/>
              <a:ext cx="3292347" cy="895713"/>
              <a:chOff x="915928" y="2396679"/>
              <a:chExt cx="3292347" cy="895713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91DF1183-CA2C-BF44-9E14-9FE57CB55EEC}"/>
                  </a:ext>
                </a:extLst>
              </p:cNvPr>
              <p:cNvGrpSpPr/>
              <p:nvPr/>
            </p:nvGrpSpPr>
            <p:grpSpPr>
              <a:xfrm>
                <a:off x="3492149" y="2396679"/>
                <a:ext cx="716126" cy="895713"/>
                <a:chOff x="5660586" y="2396679"/>
                <a:chExt cx="716126" cy="895713"/>
              </a:xfrm>
            </p:grpSpPr>
            <p:pic>
              <p:nvPicPr>
                <p:cNvPr id="116" name="Picture 2">
                  <a:extLst>
                    <a:ext uri="{FF2B5EF4-FFF2-40B4-BE49-F238E27FC236}">
                      <a16:creationId xmlns:a16="http://schemas.microsoft.com/office/drawing/2014/main" id="{A8629AB9-4821-A349-A39D-D3BFC48472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7271"/>
                <a:stretch/>
              </p:blipFill>
              <p:spPr bwMode="auto">
                <a:xfrm>
                  <a:off x="5660586" y="2531284"/>
                  <a:ext cx="578019" cy="5986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0E985474-A608-5D41-9E9F-E3831F869CF8}"/>
                    </a:ext>
                  </a:extLst>
                </p:cNvPr>
                <p:cNvGrpSpPr/>
                <p:nvPr/>
              </p:nvGrpSpPr>
              <p:grpSpPr>
                <a:xfrm>
                  <a:off x="5837225" y="2396679"/>
                  <a:ext cx="539487" cy="895713"/>
                  <a:chOff x="5873394" y="2396679"/>
                  <a:chExt cx="539487" cy="895713"/>
                </a:xfrm>
              </p:grpSpPr>
              <p:grpSp>
                <p:nvGrpSpPr>
                  <p:cNvPr id="118" name="Group 117">
                    <a:extLst>
                      <a:ext uri="{FF2B5EF4-FFF2-40B4-BE49-F238E27FC236}">
                        <a16:creationId xmlns:a16="http://schemas.microsoft.com/office/drawing/2014/main" id="{F96C7DBF-A460-304A-8270-2696C8F83696}"/>
                      </a:ext>
                    </a:extLst>
                  </p:cNvPr>
                  <p:cNvGrpSpPr/>
                  <p:nvPr/>
                </p:nvGrpSpPr>
                <p:grpSpPr>
                  <a:xfrm rot="7823333">
                    <a:off x="5878381" y="2391692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82945C0F-9591-5648-B30E-D91056896D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" name="Oval 125">
                      <a:extLst>
                        <a:ext uri="{FF2B5EF4-FFF2-40B4-BE49-F238E27FC236}">
                          <a16:creationId xmlns:a16="http://schemas.microsoft.com/office/drawing/2014/main" id="{7E4928ED-92A7-964D-9E1A-1C73ABDBE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9" name="Group 118">
                    <a:extLst>
                      <a:ext uri="{FF2B5EF4-FFF2-40B4-BE49-F238E27FC236}">
                        <a16:creationId xmlns:a16="http://schemas.microsoft.com/office/drawing/2014/main" id="{428B12BD-D91C-D847-B8C7-C31F823D3A6E}"/>
                      </a:ext>
                    </a:extLst>
                  </p:cNvPr>
                  <p:cNvGrpSpPr/>
                  <p:nvPr/>
                </p:nvGrpSpPr>
                <p:grpSpPr>
                  <a:xfrm rot="7823333">
                    <a:off x="5917746" y="3144978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1C7E7689-5701-E448-A262-8825B213BA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1BAD55B1-D55E-EF42-BCA8-840018AC96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0" name="Group 119">
                    <a:extLst>
                      <a:ext uri="{FF2B5EF4-FFF2-40B4-BE49-F238E27FC236}">
                        <a16:creationId xmlns:a16="http://schemas.microsoft.com/office/drawing/2014/main" id="{83F19C58-C390-6F4D-B746-DA571F73A15B}"/>
                      </a:ext>
                    </a:extLst>
                  </p:cNvPr>
                  <p:cNvGrpSpPr/>
                  <p:nvPr/>
                </p:nvGrpSpPr>
                <p:grpSpPr>
                  <a:xfrm rot="13086857">
                    <a:off x="6270454" y="2753959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0865A053-21C1-3A4C-9D30-27E3F08349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" name="Oval 121">
                      <a:extLst>
                        <a:ext uri="{FF2B5EF4-FFF2-40B4-BE49-F238E27FC236}">
                          <a16:creationId xmlns:a16="http://schemas.microsoft.com/office/drawing/2014/main" id="{CC7F8114-3FA5-AF47-8D3E-26A21BF289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C4F4E5B1-7BD4-A04D-8915-2024229A3E1F}"/>
                  </a:ext>
                </a:extLst>
              </p:cNvPr>
              <p:cNvGrpSpPr/>
              <p:nvPr/>
            </p:nvGrpSpPr>
            <p:grpSpPr>
              <a:xfrm>
                <a:off x="3492149" y="2396679"/>
                <a:ext cx="716126" cy="895713"/>
                <a:chOff x="5660586" y="2396679"/>
                <a:chExt cx="716126" cy="895713"/>
              </a:xfrm>
            </p:grpSpPr>
            <p:pic>
              <p:nvPicPr>
                <p:cNvPr id="105" name="Picture 2">
                  <a:extLst>
                    <a:ext uri="{FF2B5EF4-FFF2-40B4-BE49-F238E27FC236}">
                      <a16:creationId xmlns:a16="http://schemas.microsoft.com/office/drawing/2014/main" id="{553415B5-04D1-284D-8EFA-C11F6B5D09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7271"/>
                <a:stretch/>
              </p:blipFill>
              <p:spPr bwMode="auto">
                <a:xfrm>
                  <a:off x="5660586" y="2531284"/>
                  <a:ext cx="578019" cy="5986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495D7439-3FA1-EA47-A5E5-8D269F766738}"/>
                    </a:ext>
                  </a:extLst>
                </p:cNvPr>
                <p:cNvGrpSpPr/>
                <p:nvPr/>
              </p:nvGrpSpPr>
              <p:grpSpPr>
                <a:xfrm>
                  <a:off x="5837225" y="2396679"/>
                  <a:ext cx="539487" cy="895713"/>
                  <a:chOff x="5873394" y="2396679"/>
                  <a:chExt cx="539487" cy="895713"/>
                </a:xfrm>
              </p:grpSpPr>
              <p:grpSp>
                <p:nvGrpSpPr>
                  <p:cNvPr id="107" name="Group 106">
                    <a:extLst>
                      <a:ext uri="{FF2B5EF4-FFF2-40B4-BE49-F238E27FC236}">
                        <a16:creationId xmlns:a16="http://schemas.microsoft.com/office/drawing/2014/main" id="{9FF64E88-0BEA-C449-B296-523B30E1DE13}"/>
                      </a:ext>
                    </a:extLst>
                  </p:cNvPr>
                  <p:cNvGrpSpPr/>
                  <p:nvPr/>
                </p:nvGrpSpPr>
                <p:grpSpPr>
                  <a:xfrm rot="7823333">
                    <a:off x="5878381" y="2391692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14" name="Oval 113">
                      <a:extLst>
                        <a:ext uri="{FF2B5EF4-FFF2-40B4-BE49-F238E27FC236}">
                          <a16:creationId xmlns:a16="http://schemas.microsoft.com/office/drawing/2014/main" id="{E566A104-BBC1-A945-AE99-DF659D1FC6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" name="Oval 114">
                      <a:extLst>
                        <a:ext uri="{FF2B5EF4-FFF2-40B4-BE49-F238E27FC236}">
                          <a16:creationId xmlns:a16="http://schemas.microsoft.com/office/drawing/2014/main" id="{1EC810C4-DB9A-CA44-A2AC-4DFCB6D648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8" name="Group 107">
                    <a:extLst>
                      <a:ext uri="{FF2B5EF4-FFF2-40B4-BE49-F238E27FC236}">
                        <a16:creationId xmlns:a16="http://schemas.microsoft.com/office/drawing/2014/main" id="{3ED71150-29D0-EC46-B755-D80422B0F9B2}"/>
                      </a:ext>
                    </a:extLst>
                  </p:cNvPr>
                  <p:cNvGrpSpPr/>
                  <p:nvPr/>
                </p:nvGrpSpPr>
                <p:grpSpPr>
                  <a:xfrm rot="7823333">
                    <a:off x="5917746" y="3144978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12" name="Oval 111">
                      <a:extLst>
                        <a:ext uri="{FF2B5EF4-FFF2-40B4-BE49-F238E27FC236}">
                          <a16:creationId xmlns:a16="http://schemas.microsoft.com/office/drawing/2014/main" id="{0C7F6927-1203-1542-AA50-A613E5F897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" name="Oval 112">
                      <a:extLst>
                        <a:ext uri="{FF2B5EF4-FFF2-40B4-BE49-F238E27FC236}">
                          <a16:creationId xmlns:a16="http://schemas.microsoft.com/office/drawing/2014/main" id="{D0FF18A4-DAF2-6745-BD00-B6D5BDE217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9" name="Group 108">
                    <a:extLst>
                      <a:ext uri="{FF2B5EF4-FFF2-40B4-BE49-F238E27FC236}">
                        <a16:creationId xmlns:a16="http://schemas.microsoft.com/office/drawing/2014/main" id="{3A25718F-C447-3A44-8A82-897460B9C88B}"/>
                      </a:ext>
                    </a:extLst>
                  </p:cNvPr>
                  <p:cNvGrpSpPr/>
                  <p:nvPr/>
                </p:nvGrpSpPr>
                <p:grpSpPr>
                  <a:xfrm rot="13086857">
                    <a:off x="6270454" y="2753959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10" name="Oval 109">
                      <a:extLst>
                        <a:ext uri="{FF2B5EF4-FFF2-40B4-BE49-F238E27FC236}">
                          <a16:creationId xmlns:a16="http://schemas.microsoft.com/office/drawing/2014/main" id="{DE5A2FAB-660B-4442-B4DF-C0AF83DB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1" name="Oval 110">
                      <a:extLst>
                        <a:ext uri="{FF2B5EF4-FFF2-40B4-BE49-F238E27FC236}">
                          <a16:creationId xmlns:a16="http://schemas.microsoft.com/office/drawing/2014/main" id="{E8C55ED7-C850-814F-8B6F-ADC1742AD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pic>
            <p:nvPicPr>
              <p:cNvPr id="93" name="Picture 2">
                <a:extLst>
                  <a:ext uri="{FF2B5EF4-FFF2-40B4-BE49-F238E27FC236}">
                    <a16:creationId xmlns:a16="http://schemas.microsoft.com/office/drawing/2014/main" id="{C3FBCEAF-1A9A-7F4D-A3C2-46B271EB77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3" t="30351" r="31280" b="46775"/>
              <a:stretch/>
            </p:blipFill>
            <p:spPr bwMode="auto">
              <a:xfrm>
                <a:off x="2826114" y="2742104"/>
                <a:ext cx="614018" cy="136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B56D8B24-4BB4-894C-B2C8-25AB750A9811}"/>
                  </a:ext>
                </a:extLst>
              </p:cNvPr>
              <p:cNvGrpSpPr/>
              <p:nvPr/>
            </p:nvGrpSpPr>
            <p:grpSpPr>
              <a:xfrm>
                <a:off x="915928" y="2430348"/>
                <a:ext cx="1989129" cy="704692"/>
                <a:chOff x="3048740" y="2430348"/>
                <a:chExt cx="1989129" cy="704692"/>
              </a:xfrm>
            </p:grpSpPr>
            <p:pic>
              <p:nvPicPr>
                <p:cNvPr id="95" name="Picture 2">
                  <a:extLst>
                    <a:ext uri="{FF2B5EF4-FFF2-40B4-BE49-F238E27FC236}">
                      <a16:creationId xmlns:a16="http://schemas.microsoft.com/office/drawing/2014/main" id="{2CAF184F-1D07-F145-8897-4193571430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70997" y="2511236"/>
                  <a:ext cx="1766094" cy="5986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93083915-FC78-1D49-9F2E-5BDE32835E8B}"/>
                    </a:ext>
                  </a:extLst>
                </p:cNvPr>
                <p:cNvGrpSpPr/>
                <p:nvPr/>
              </p:nvGrpSpPr>
              <p:grpSpPr>
                <a:xfrm rot="402711">
                  <a:off x="4895442" y="243034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FBAD5AE0-4434-DB4C-A613-B83505049955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056882AD-91D3-A64F-B2FA-BA4D539A07AA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FC2E9F1B-5B72-F44D-90F9-D30BD3C8D56D}"/>
                    </a:ext>
                  </a:extLst>
                </p:cNvPr>
                <p:cNvGrpSpPr/>
                <p:nvPr/>
              </p:nvGrpSpPr>
              <p:grpSpPr>
                <a:xfrm rot="4663464">
                  <a:off x="3053727" y="2435035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FC5BF94B-A8DE-3B42-A9FC-0B4575CEE504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8F205CC3-B5B6-164A-881E-EE80F2771789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DD34E13F-D8BF-FF46-86A2-56B74B1D7E6E}"/>
                    </a:ext>
                  </a:extLst>
                </p:cNvPr>
                <p:cNvGrpSpPr/>
                <p:nvPr/>
              </p:nvGrpSpPr>
              <p:grpSpPr>
                <a:xfrm rot="402711">
                  <a:off x="3048967" y="298263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5BE9377D-1372-BB47-B22B-4A311565E8D6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ABD9DBB3-242F-FE42-AB01-E69CE184F34D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8AC40C9-7396-7D4D-B262-271F56DA9E26}"/>
                </a:ext>
              </a:extLst>
            </p:cNvPr>
            <p:cNvGrpSpPr/>
            <p:nvPr/>
          </p:nvGrpSpPr>
          <p:grpSpPr>
            <a:xfrm>
              <a:off x="4575454" y="2997811"/>
              <a:ext cx="1911208" cy="389493"/>
              <a:chOff x="4575454" y="2997811"/>
              <a:chExt cx="1911208" cy="389493"/>
            </a:xfrm>
          </p:grpSpPr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17D42BBE-1C80-DC46-996C-9C6D7AEE5A34}"/>
                  </a:ext>
                </a:extLst>
              </p:cNvPr>
              <p:cNvCxnSpPr/>
              <p:nvPr/>
            </p:nvCxnSpPr>
            <p:spPr>
              <a:xfrm>
                <a:off x="4575454" y="3387304"/>
                <a:ext cx="1911208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8BAFCDA-4CD5-7B44-8B4F-39FD9AA31040}"/>
                  </a:ext>
                </a:extLst>
              </p:cNvPr>
              <p:cNvSpPr/>
              <p:nvPr/>
            </p:nvSpPr>
            <p:spPr>
              <a:xfrm>
                <a:off x="4960637" y="2997811"/>
                <a:ext cx="11663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resonance</a:t>
                </a:r>
                <a:endParaRPr lang="en-US" dirty="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8E9A181-1DA7-2346-A268-C2F55D4ED373}"/>
                </a:ext>
              </a:extLst>
            </p:cNvPr>
            <p:cNvGrpSpPr/>
            <p:nvPr/>
          </p:nvGrpSpPr>
          <p:grpSpPr>
            <a:xfrm flipH="1">
              <a:off x="6844093" y="2897358"/>
              <a:ext cx="3421612" cy="897279"/>
              <a:chOff x="915928" y="2396679"/>
              <a:chExt cx="3292347" cy="89571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F35D2BF-EE4A-BD4E-9EC3-317D0B53B76A}"/>
                  </a:ext>
                </a:extLst>
              </p:cNvPr>
              <p:cNvGrpSpPr/>
              <p:nvPr/>
            </p:nvGrpSpPr>
            <p:grpSpPr>
              <a:xfrm>
                <a:off x="3492149" y="2396679"/>
                <a:ext cx="716126" cy="895713"/>
                <a:chOff x="5660586" y="2396679"/>
                <a:chExt cx="716126" cy="895713"/>
              </a:xfrm>
            </p:grpSpPr>
            <p:pic>
              <p:nvPicPr>
                <p:cNvPr id="78" name="Picture 2">
                  <a:extLst>
                    <a:ext uri="{FF2B5EF4-FFF2-40B4-BE49-F238E27FC236}">
                      <a16:creationId xmlns:a16="http://schemas.microsoft.com/office/drawing/2014/main" id="{9B3E3603-85FB-A741-B940-44A35F760E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7271"/>
                <a:stretch/>
              </p:blipFill>
              <p:spPr bwMode="auto">
                <a:xfrm>
                  <a:off x="5660586" y="2531284"/>
                  <a:ext cx="578019" cy="5986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82026BF4-3E2A-4C49-BB33-4C818E345613}"/>
                    </a:ext>
                  </a:extLst>
                </p:cNvPr>
                <p:cNvGrpSpPr/>
                <p:nvPr/>
              </p:nvGrpSpPr>
              <p:grpSpPr>
                <a:xfrm>
                  <a:off x="5837225" y="2396679"/>
                  <a:ext cx="539487" cy="895713"/>
                  <a:chOff x="5873394" y="2396679"/>
                  <a:chExt cx="539487" cy="895713"/>
                </a:xfrm>
              </p:grpSpPr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AFD28ED5-F9FE-5B4D-94B4-15D25ED54A6C}"/>
                      </a:ext>
                    </a:extLst>
                  </p:cNvPr>
                  <p:cNvGrpSpPr/>
                  <p:nvPr/>
                </p:nvGrpSpPr>
                <p:grpSpPr>
                  <a:xfrm rot="7823333">
                    <a:off x="5878381" y="2391692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9D16636D-AB30-1B40-A3E1-689002B31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2570C85B-97D5-8440-9061-243D728010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83B7C27B-CADB-A042-B74A-4570ABA258B4}"/>
                      </a:ext>
                    </a:extLst>
                  </p:cNvPr>
                  <p:cNvGrpSpPr/>
                  <p:nvPr/>
                </p:nvGrpSpPr>
                <p:grpSpPr>
                  <a:xfrm rot="7823333">
                    <a:off x="5917746" y="3144978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F2273AA1-B6DF-F14E-965B-39F4173FA2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20D182A1-533C-BD4F-B639-BBF6C709D6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" name="Group 81">
                    <a:extLst>
                      <a:ext uri="{FF2B5EF4-FFF2-40B4-BE49-F238E27FC236}">
                        <a16:creationId xmlns:a16="http://schemas.microsoft.com/office/drawing/2014/main" id="{45080FB5-2DEF-3B45-9505-1644AC1D04DD}"/>
                      </a:ext>
                    </a:extLst>
                  </p:cNvPr>
                  <p:cNvGrpSpPr/>
                  <p:nvPr/>
                </p:nvGrpSpPr>
                <p:grpSpPr>
                  <a:xfrm rot="13086857">
                    <a:off x="6270454" y="2753959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433311A2-4447-7F4F-A066-6D20B03CCE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" name="Oval 83">
                      <a:extLst>
                        <a:ext uri="{FF2B5EF4-FFF2-40B4-BE49-F238E27FC236}">
                          <a16:creationId xmlns:a16="http://schemas.microsoft.com/office/drawing/2014/main" id="{57A58FC0-C518-5644-AF24-9F02DE49F0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0878EF1-464E-2349-BD3D-0F9877F83673}"/>
                  </a:ext>
                </a:extLst>
              </p:cNvPr>
              <p:cNvGrpSpPr/>
              <p:nvPr/>
            </p:nvGrpSpPr>
            <p:grpSpPr>
              <a:xfrm>
                <a:off x="3492149" y="2396679"/>
                <a:ext cx="716126" cy="895713"/>
                <a:chOff x="5660586" y="2396679"/>
                <a:chExt cx="716126" cy="895713"/>
              </a:xfrm>
            </p:grpSpPr>
            <p:pic>
              <p:nvPicPr>
                <p:cNvPr id="65" name="Picture 2">
                  <a:extLst>
                    <a:ext uri="{FF2B5EF4-FFF2-40B4-BE49-F238E27FC236}">
                      <a16:creationId xmlns:a16="http://schemas.microsoft.com/office/drawing/2014/main" id="{1ACFA352-C299-A440-A315-64A6DA27CD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7271"/>
                <a:stretch/>
              </p:blipFill>
              <p:spPr bwMode="auto">
                <a:xfrm>
                  <a:off x="5660586" y="2531284"/>
                  <a:ext cx="578019" cy="5986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7027B101-CF25-0049-BB04-F70E89F097A0}"/>
                    </a:ext>
                  </a:extLst>
                </p:cNvPr>
                <p:cNvGrpSpPr/>
                <p:nvPr/>
              </p:nvGrpSpPr>
              <p:grpSpPr>
                <a:xfrm>
                  <a:off x="5837225" y="2396679"/>
                  <a:ext cx="539487" cy="895713"/>
                  <a:chOff x="5873394" y="2396679"/>
                  <a:chExt cx="539487" cy="895713"/>
                </a:xfrm>
              </p:grpSpPr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F0838B3F-6175-EC45-869E-089AF9891860}"/>
                      </a:ext>
                    </a:extLst>
                  </p:cNvPr>
                  <p:cNvGrpSpPr/>
                  <p:nvPr/>
                </p:nvGrpSpPr>
                <p:grpSpPr>
                  <a:xfrm rot="7823333">
                    <a:off x="5878381" y="2391692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A03BE8F2-4F89-1542-B38F-3F13CEE57A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C8B00C85-6BA9-BE4B-A343-4EB358D5B3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507EA7C5-B6D0-D941-AA44-C4212D01081D}"/>
                      </a:ext>
                    </a:extLst>
                  </p:cNvPr>
                  <p:cNvGrpSpPr/>
                  <p:nvPr/>
                </p:nvGrpSpPr>
                <p:grpSpPr>
                  <a:xfrm rot="7823333">
                    <a:off x="5917746" y="3144978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14CF7B06-9219-6549-9552-1E3E74AFE6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2AA0817D-C7F6-824C-8582-081B37B439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5B59CE66-DEA5-E248-993D-4A8621C5A7CA}"/>
                      </a:ext>
                    </a:extLst>
                  </p:cNvPr>
                  <p:cNvGrpSpPr/>
                  <p:nvPr/>
                </p:nvGrpSpPr>
                <p:grpSpPr>
                  <a:xfrm rot="13086857">
                    <a:off x="6270454" y="2753959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7D0DC54B-F84A-D04E-841F-C2E2E4678F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D1657803-50CC-9941-8DA1-DA6DFFE99D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pic>
            <p:nvPicPr>
              <p:cNvPr id="45" name="Picture 2">
                <a:extLst>
                  <a:ext uri="{FF2B5EF4-FFF2-40B4-BE49-F238E27FC236}">
                    <a16:creationId xmlns:a16="http://schemas.microsoft.com/office/drawing/2014/main" id="{08DD8124-777A-2244-A877-17E9DB90E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3" t="30351" r="31280" b="46775"/>
              <a:stretch/>
            </p:blipFill>
            <p:spPr bwMode="auto">
              <a:xfrm>
                <a:off x="2826114" y="2742104"/>
                <a:ext cx="614018" cy="136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32BDC4CE-E123-F74F-AB30-6652B29A46B8}"/>
                  </a:ext>
                </a:extLst>
              </p:cNvPr>
              <p:cNvGrpSpPr/>
              <p:nvPr/>
            </p:nvGrpSpPr>
            <p:grpSpPr>
              <a:xfrm>
                <a:off x="915928" y="2430348"/>
                <a:ext cx="1989129" cy="704692"/>
                <a:chOff x="3048740" y="2430348"/>
                <a:chExt cx="1989129" cy="704692"/>
              </a:xfrm>
            </p:grpSpPr>
            <p:pic>
              <p:nvPicPr>
                <p:cNvPr id="55" name="Picture 2">
                  <a:extLst>
                    <a:ext uri="{FF2B5EF4-FFF2-40B4-BE49-F238E27FC236}">
                      <a16:creationId xmlns:a16="http://schemas.microsoft.com/office/drawing/2014/main" id="{7A2D989D-4CC4-914E-9409-38BA8892FA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70997" y="2511236"/>
                  <a:ext cx="1766094" cy="5986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01EB94-E85F-9240-A0B7-56834D04C487}"/>
                    </a:ext>
                  </a:extLst>
                </p:cNvPr>
                <p:cNvGrpSpPr/>
                <p:nvPr/>
              </p:nvGrpSpPr>
              <p:grpSpPr>
                <a:xfrm rot="402711">
                  <a:off x="4895442" y="243034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8B83272F-26E9-CC42-A804-D2115F408987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4FDF88E3-88C0-3347-9D16-3B8B9C957A30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404829E1-961A-3041-A0E8-1AF897C23779}"/>
                    </a:ext>
                  </a:extLst>
                </p:cNvPr>
                <p:cNvGrpSpPr/>
                <p:nvPr/>
              </p:nvGrpSpPr>
              <p:grpSpPr>
                <a:xfrm rot="4663464">
                  <a:off x="3053727" y="2435035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771F23C3-698C-FB48-9BED-2833D99DB1DC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80F61F90-A70E-3C47-8CB5-EBF63B3F3236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64A7DD76-050B-D947-AAA6-B9DBE758358E}"/>
                    </a:ext>
                  </a:extLst>
                </p:cNvPr>
                <p:cNvGrpSpPr/>
                <p:nvPr/>
              </p:nvGrpSpPr>
              <p:grpSpPr>
                <a:xfrm rot="402711">
                  <a:off x="3048967" y="298263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5AC4B2F9-3D3B-0F4D-AC4C-B7473509A0D1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48CEF657-C282-2C44-AB5E-048612FB51A1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813021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Trying your skill with NO</a:t>
            </a:r>
            <a:r>
              <a:rPr lang="en-US" sz="3000" b="1" baseline="-25000" dirty="0">
                <a:latin typeface="+mn-lt"/>
              </a:rPr>
              <a:t>2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D9749E84-95F0-5248-B456-4187AE006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042" y="981204"/>
            <a:ext cx="3594099" cy="1537051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C954A04-3214-144D-A015-4EADE4576EB9}"/>
              </a:ext>
            </a:extLst>
          </p:cNvPr>
          <p:cNvSpPr txBox="1"/>
          <p:nvPr/>
        </p:nvSpPr>
        <p:spPr>
          <a:xfrm>
            <a:off x="625156" y="3266476"/>
            <a:ext cx="109416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are the expected equivalent alternative resonance forms?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weights would you assign to each resonance form?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 any resonance forms lead you to believe NO</a:t>
            </a:r>
            <a:r>
              <a:rPr lang="en-US" sz="2400" baseline="-25000" dirty="0"/>
              <a:t>2</a:t>
            </a:r>
            <a:r>
              <a:rPr lang="en-US" sz="2400" dirty="0"/>
              <a:t> would be attracted to a magnet?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would you expect the bond length of each N-O bond to be?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does Spartan say the bond length of each N-O bond is?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would you expect the bond order of each N-O bond to be?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does Spartan say the (</a:t>
            </a:r>
            <a:r>
              <a:rPr lang="en-US" sz="2400" dirty="0" err="1"/>
              <a:t>Mulliken</a:t>
            </a:r>
            <a:r>
              <a:rPr lang="en-US" sz="2400" dirty="0"/>
              <a:t>) bond order is?</a:t>
            </a:r>
          </a:p>
        </p:txBody>
      </p:sp>
    </p:spTree>
    <p:extLst>
      <p:ext uri="{BB962C8B-B14F-4D97-AF65-F5344CB8AC3E}">
        <p14:creationId xmlns:p14="http://schemas.microsoft.com/office/powerpoint/2010/main" val="1166608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1EEFE2-E3B3-3143-8C0B-8A3883A65B83}"/>
              </a:ext>
            </a:extLst>
          </p:cNvPr>
          <p:cNvSpPr/>
          <p:nvPr/>
        </p:nvSpPr>
        <p:spPr>
          <a:xfrm>
            <a:off x="0" y="-11079"/>
            <a:ext cx="25967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/>
              <a:t>Formal charges</a:t>
            </a:r>
            <a:endParaRPr lang="en-US" sz="3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E9CE39-AC0F-0E47-9E56-545F644FE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84"/>
          <a:stretch/>
        </p:blipFill>
        <p:spPr bwMode="auto">
          <a:xfrm>
            <a:off x="2921329" y="2075213"/>
            <a:ext cx="4139308" cy="135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0DAE851-ED41-5448-9AA8-45E5849D0BF4}"/>
              </a:ext>
            </a:extLst>
          </p:cNvPr>
          <p:cNvGrpSpPr/>
          <p:nvPr/>
        </p:nvGrpSpPr>
        <p:grpSpPr>
          <a:xfrm>
            <a:off x="80387" y="74321"/>
            <a:ext cx="11893656" cy="1987635"/>
            <a:chOff x="80387" y="74321"/>
            <a:chExt cx="11893656" cy="19876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E05ECA-8091-3B46-9A64-FBC25CE99367}"/>
                </a:ext>
              </a:extLst>
            </p:cNvPr>
            <p:cNvSpPr txBox="1"/>
            <p:nvPr/>
          </p:nvSpPr>
          <p:spPr>
            <a:xfrm>
              <a:off x="80387" y="635252"/>
              <a:ext cx="35742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a typeface="Cambria Math" panose="02040503050406030204" pitchFamily="18" charset="0"/>
                </a:rPr>
                <a:t>Video recap</a:t>
              </a:r>
              <a:endParaRPr lang="en-US" sz="2400" b="1" dirty="0"/>
            </a:p>
            <a:p>
              <a:r>
                <a:rPr lang="en-US" sz="2400" dirty="0"/>
                <a:t>FC = #valence - #claimed</a:t>
              </a:r>
            </a:p>
          </p:txBody>
        </p:sp>
        <p:pic>
          <p:nvPicPr>
            <p:cNvPr id="12" name="Picture 4" descr="Electron Orbital - Key Stage Wiki">
              <a:extLst>
                <a:ext uri="{FF2B5EF4-FFF2-40B4-BE49-F238E27FC236}">
                  <a16:creationId xmlns:a16="http://schemas.microsoft.com/office/drawing/2014/main" id="{71E47D69-D372-0646-946D-15E59AA19B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1155" y="74321"/>
              <a:ext cx="5112888" cy="198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3491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1EEFE2-E3B3-3143-8C0B-8A3883A65B83}"/>
              </a:ext>
            </a:extLst>
          </p:cNvPr>
          <p:cNvSpPr/>
          <p:nvPr/>
        </p:nvSpPr>
        <p:spPr>
          <a:xfrm>
            <a:off x="0" y="-11079"/>
            <a:ext cx="25967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/>
              <a:t>Formal charges</a:t>
            </a:r>
            <a:endParaRPr lang="en-US" sz="3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E9CE39-AC0F-0E47-9E56-545F644FE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84"/>
          <a:stretch/>
        </p:blipFill>
        <p:spPr bwMode="auto">
          <a:xfrm>
            <a:off x="2921329" y="2075213"/>
            <a:ext cx="4139308" cy="135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4C5D15FF-5B92-AC42-A8D9-358A19991C48}"/>
              </a:ext>
            </a:extLst>
          </p:cNvPr>
          <p:cNvCxnSpPr/>
          <p:nvPr/>
        </p:nvCxnSpPr>
        <p:spPr>
          <a:xfrm rot="16200000" flipH="1">
            <a:off x="3707060" y="2619517"/>
            <a:ext cx="1353787" cy="265176"/>
          </a:xfrm>
          <a:prstGeom prst="curvedConnector3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C7555F72-6BF5-624A-B9DC-C543E8120074}"/>
              </a:ext>
            </a:extLst>
          </p:cNvPr>
          <p:cNvCxnSpPr/>
          <p:nvPr/>
        </p:nvCxnSpPr>
        <p:spPr>
          <a:xfrm rot="16200000" flipH="1">
            <a:off x="5027180" y="2619517"/>
            <a:ext cx="1353787" cy="265176"/>
          </a:xfrm>
          <a:prstGeom prst="curvedConnector3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3965145-ADBE-1247-A781-8CD31512D923}"/>
              </a:ext>
            </a:extLst>
          </p:cNvPr>
          <p:cNvGrpSpPr/>
          <p:nvPr/>
        </p:nvGrpSpPr>
        <p:grpSpPr>
          <a:xfrm>
            <a:off x="2232560" y="4222668"/>
            <a:ext cx="1422070" cy="1353787"/>
            <a:chOff x="2921329" y="4222668"/>
            <a:chExt cx="1422070" cy="1353787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C581A1F-5459-C648-8E68-F8D0103760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84" r="72171"/>
            <a:stretch/>
          </p:blipFill>
          <p:spPr bwMode="auto">
            <a:xfrm>
              <a:off x="2921329" y="4222668"/>
              <a:ext cx="1151907" cy="135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F63FA0B-4792-5046-893E-7F2A6E88A8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5" t="22284" r="72172" b="62207"/>
            <a:stretch/>
          </p:blipFill>
          <p:spPr bwMode="auto">
            <a:xfrm rot="5400000">
              <a:off x="3788723" y="4789221"/>
              <a:ext cx="839189" cy="270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BFD72E-9CA1-DA4C-9468-89CBDF2E70A4}"/>
              </a:ext>
            </a:extLst>
          </p:cNvPr>
          <p:cNvGrpSpPr/>
          <p:nvPr/>
        </p:nvGrpSpPr>
        <p:grpSpPr>
          <a:xfrm rot="10800000">
            <a:off x="6437415" y="4251366"/>
            <a:ext cx="1422070" cy="1353787"/>
            <a:chOff x="2921329" y="4222668"/>
            <a:chExt cx="1422070" cy="1353787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F6C62F9-678B-5B46-A4B9-373348A95E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84" r="72171"/>
            <a:stretch/>
          </p:blipFill>
          <p:spPr bwMode="auto">
            <a:xfrm>
              <a:off x="2921329" y="4222668"/>
              <a:ext cx="1151907" cy="135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0697DA0B-F59E-ED47-84F5-B1B46DB86F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5" t="22284" r="72172" b="62207"/>
            <a:stretch/>
          </p:blipFill>
          <p:spPr bwMode="auto">
            <a:xfrm rot="5400000">
              <a:off x="3788723" y="4789221"/>
              <a:ext cx="839189" cy="270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96EC1E8-2109-2546-B3E2-9B050316A855}"/>
              </a:ext>
            </a:extLst>
          </p:cNvPr>
          <p:cNvGrpSpPr/>
          <p:nvPr/>
        </p:nvGrpSpPr>
        <p:grpSpPr>
          <a:xfrm>
            <a:off x="4401292" y="4222667"/>
            <a:ext cx="1218213" cy="1353787"/>
            <a:chOff x="4401292" y="4222667"/>
            <a:chExt cx="1218213" cy="1353787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202301F-6C35-BE45-9449-7CEBC9F8D3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47" t="22284" r="40865"/>
            <a:stretch/>
          </p:blipFill>
          <p:spPr bwMode="auto">
            <a:xfrm>
              <a:off x="4629031" y="4222667"/>
              <a:ext cx="723903" cy="135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F5293B5F-17B6-AE41-AFDB-E189074A68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5" t="22284" r="72172" b="62207"/>
            <a:stretch/>
          </p:blipFill>
          <p:spPr bwMode="auto">
            <a:xfrm rot="5400000">
              <a:off x="4116779" y="4764478"/>
              <a:ext cx="839189" cy="270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60AC0337-B1D2-EE4B-BA4E-B374ECDBAA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5" t="22284" r="72172" b="62207"/>
            <a:stretch/>
          </p:blipFill>
          <p:spPr bwMode="auto">
            <a:xfrm rot="5400000">
              <a:off x="5064829" y="4789220"/>
              <a:ext cx="839189" cy="270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65CE627-9569-694B-8B9B-7E4EAA1E3347}"/>
              </a:ext>
            </a:extLst>
          </p:cNvPr>
          <p:cNvSpPr txBox="1"/>
          <p:nvPr/>
        </p:nvSpPr>
        <p:spPr>
          <a:xfrm>
            <a:off x="2658486" y="5605154"/>
            <a:ext cx="63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53746E-DE12-5541-A0DA-6734051873CB}"/>
              </a:ext>
            </a:extLst>
          </p:cNvPr>
          <p:cNvSpPr txBox="1"/>
          <p:nvPr/>
        </p:nvSpPr>
        <p:spPr>
          <a:xfrm>
            <a:off x="4785460" y="5611782"/>
            <a:ext cx="63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116660-BC29-AE4E-9F1C-260D4A6085DD}"/>
              </a:ext>
            </a:extLst>
          </p:cNvPr>
          <p:cNvSpPr txBox="1"/>
          <p:nvPr/>
        </p:nvSpPr>
        <p:spPr>
          <a:xfrm>
            <a:off x="6872678" y="5618410"/>
            <a:ext cx="63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(0)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235F46-1F16-0A4B-8AC4-7122D50A9498}"/>
              </a:ext>
            </a:extLst>
          </p:cNvPr>
          <p:cNvGrpSpPr/>
          <p:nvPr/>
        </p:nvGrpSpPr>
        <p:grpSpPr>
          <a:xfrm>
            <a:off x="80387" y="74321"/>
            <a:ext cx="11893656" cy="1987635"/>
            <a:chOff x="80387" y="74321"/>
            <a:chExt cx="11893656" cy="198763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2AEBCC-9153-B24B-8E3A-E07B75C86BBF}"/>
                </a:ext>
              </a:extLst>
            </p:cNvPr>
            <p:cNvSpPr txBox="1"/>
            <p:nvPr/>
          </p:nvSpPr>
          <p:spPr>
            <a:xfrm>
              <a:off x="80387" y="635252"/>
              <a:ext cx="35742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a typeface="Cambria Math" panose="02040503050406030204" pitchFamily="18" charset="0"/>
                </a:rPr>
                <a:t>Video recap</a:t>
              </a:r>
              <a:endParaRPr lang="en-US" sz="2400" b="1" dirty="0"/>
            </a:p>
            <a:p>
              <a:r>
                <a:rPr lang="en-US" sz="2400" dirty="0"/>
                <a:t>FC = #valence - #claimed</a:t>
              </a:r>
            </a:p>
          </p:txBody>
        </p:sp>
        <p:pic>
          <p:nvPicPr>
            <p:cNvPr id="20" name="Picture 4" descr="Electron Orbital - Key Stage Wiki">
              <a:extLst>
                <a:ext uri="{FF2B5EF4-FFF2-40B4-BE49-F238E27FC236}">
                  <a16:creationId xmlns:a16="http://schemas.microsoft.com/office/drawing/2014/main" id="{991AED1F-651F-D64E-BDA5-6ADCB0E3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1155" y="74321"/>
              <a:ext cx="5112888" cy="198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6448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Practice …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F65F77-D3F1-B343-942B-217403A9AF9A}"/>
              </a:ext>
            </a:extLst>
          </p:cNvPr>
          <p:cNvGrpSpPr/>
          <p:nvPr/>
        </p:nvGrpSpPr>
        <p:grpSpPr>
          <a:xfrm>
            <a:off x="3217022" y="2350327"/>
            <a:ext cx="4481217" cy="1738813"/>
            <a:chOff x="3018240" y="4059858"/>
            <a:chExt cx="4481217" cy="173881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B0671C0-F5D8-AB4B-8BDA-D5204F0F2122}"/>
                </a:ext>
              </a:extLst>
            </p:cNvPr>
            <p:cNvGrpSpPr/>
            <p:nvPr/>
          </p:nvGrpSpPr>
          <p:grpSpPr>
            <a:xfrm rot="20784549">
              <a:off x="4289467" y="5514189"/>
              <a:ext cx="142427" cy="152401"/>
              <a:chOff x="4785756" y="2861953"/>
              <a:chExt cx="142427" cy="152401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3DEAF01-E35F-4D4A-83DB-3A488C0BB175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427B988-3C0E-794E-BDFF-DB80B0DF5836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A1BF46-02A3-3944-BD51-84BCF863E568}"/>
                </a:ext>
              </a:extLst>
            </p:cNvPr>
            <p:cNvGrpSpPr/>
            <p:nvPr/>
          </p:nvGrpSpPr>
          <p:grpSpPr>
            <a:xfrm rot="1635511">
              <a:off x="7357030" y="5201599"/>
              <a:ext cx="142427" cy="152401"/>
              <a:chOff x="4785756" y="2861953"/>
              <a:chExt cx="142427" cy="15240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7EA5CDE-9A2D-414F-BDDD-ED31FFEDA96D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D92B31D-57DD-014B-8A73-FDF86E33FB65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AA2BF6B-2366-BA43-B2D6-F4F00108FF51}"/>
                </a:ext>
              </a:extLst>
            </p:cNvPr>
            <p:cNvGrpSpPr/>
            <p:nvPr/>
          </p:nvGrpSpPr>
          <p:grpSpPr>
            <a:xfrm rot="7090076">
              <a:off x="7070269" y="5651257"/>
              <a:ext cx="142427" cy="152401"/>
              <a:chOff x="4785756" y="2861953"/>
              <a:chExt cx="142427" cy="152401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4BC08E68-0049-104C-A4A9-ABD62EEA5067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823543A-753D-2F45-93AB-37A86CA6555B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C043DFB-6123-3B49-B506-62DB850FC72D}"/>
                </a:ext>
              </a:extLst>
            </p:cNvPr>
            <p:cNvGrpSpPr/>
            <p:nvPr/>
          </p:nvGrpSpPr>
          <p:grpSpPr>
            <a:xfrm rot="5400000">
              <a:off x="4731981" y="5487090"/>
              <a:ext cx="142427" cy="152401"/>
              <a:chOff x="4785756" y="2861953"/>
              <a:chExt cx="142427" cy="152401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E49D8FE-7241-B348-A5AF-51C3A45BFCA6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230F497-DBDE-AC4F-9439-CEA07221FE36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66D922D-5EDD-3541-8D43-8620E581FF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240" y="4185858"/>
              <a:ext cx="4410004" cy="1508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C5ED470-006B-B34B-B5CE-C78BF5B7D865}"/>
                </a:ext>
              </a:extLst>
            </p:cNvPr>
            <p:cNvGrpSpPr/>
            <p:nvPr/>
          </p:nvGrpSpPr>
          <p:grpSpPr>
            <a:xfrm rot="7771655">
              <a:off x="5802520" y="4054871"/>
              <a:ext cx="142427" cy="152401"/>
              <a:chOff x="4785756" y="2861953"/>
              <a:chExt cx="142427" cy="15240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37DE325-9A15-BD4E-AF03-71C5210117FB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C47EE42-8940-0A45-8C88-F1E7A0D3B0F7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4" name="Picture 4" descr="Electron Orbital - Key Stage Wiki">
            <a:extLst>
              <a:ext uri="{FF2B5EF4-FFF2-40B4-BE49-F238E27FC236}">
                <a16:creationId xmlns:a16="http://schemas.microsoft.com/office/drawing/2014/main" id="{AB7CB6E4-1FC6-1D45-B186-CFAF467ED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55" y="74321"/>
            <a:ext cx="5112888" cy="198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603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Practice …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F65F77-D3F1-B343-942B-217403A9AF9A}"/>
              </a:ext>
            </a:extLst>
          </p:cNvPr>
          <p:cNvGrpSpPr/>
          <p:nvPr/>
        </p:nvGrpSpPr>
        <p:grpSpPr>
          <a:xfrm>
            <a:off x="3217022" y="2350327"/>
            <a:ext cx="4481217" cy="1738813"/>
            <a:chOff x="3018240" y="4059858"/>
            <a:chExt cx="4481217" cy="173881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B0671C0-F5D8-AB4B-8BDA-D5204F0F2122}"/>
                </a:ext>
              </a:extLst>
            </p:cNvPr>
            <p:cNvGrpSpPr/>
            <p:nvPr/>
          </p:nvGrpSpPr>
          <p:grpSpPr>
            <a:xfrm rot="20784549">
              <a:off x="4289467" y="5514189"/>
              <a:ext cx="142427" cy="152401"/>
              <a:chOff x="4785756" y="2861953"/>
              <a:chExt cx="142427" cy="152401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3DEAF01-E35F-4D4A-83DB-3A488C0BB175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427B988-3C0E-794E-BDFF-DB80B0DF5836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A1BF46-02A3-3944-BD51-84BCF863E568}"/>
                </a:ext>
              </a:extLst>
            </p:cNvPr>
            <p:cNvGrpSpPr/>
            <p:nvPr/>
          </p:nvGrpSpPr>
          <p:grpSpPr>
            <a:xfrm rot="1635511">
              <a:off x="7357030" y="5201599"/>
              <a:ext cx="142427" cy="152401"/>
              <a:chOff x="4785756" y="2861953"/>
              <a:chExt cx="142427" cy="15240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7EA5CDE-9A2D-414F-BDDD-ED31FFEDA96D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D92B31D-57DD-014B-8A73-FDF86E33FB65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AA2BF6B-2366-BA43-B2D6-F4F00108FF51}"/>
                </a:ext>
              </a:extLst>
            </p:cNvPr>
            <p:cNvGrpSpPr/>
            <p:nvPr/>
          </p:nvGrpSpPr>
          <p:grpSpPr>
            <a:xfrm rot="7090076">
              <a:off x="7070269" y="5651257"/>
              <a:ext cx="142427" cy="152401"/>
              <a:chOff x="4785756" y="2861953"/>
              <a:chExt cx="142427" cy="152401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4BC08E68-0049-104C-A4A9-ABD62EEA5067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823543A-753D-2F45-93AB-37A86CA6555B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C043DFB-6123-3B49-B506-62DB850FC72D}"/>
                </a:ext>
              </a:extLst>
            </p:cNvPr>
            <p:cNvGrpSpPr/>
            <p:nvPr/>
          </p:nvGrpSpPr>
          <p:grpSpPr>
            <a:xfrm rot="5400000">
              <a:off x="4731981" y="5487090"/>
              <a:ext cx="142427" cy="152401"/>
              <a:chOff x="4785756" y="2861953"/>
              <a:chExt cx="142427" cy="152401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E49D8FE-7241-B348-A5AF-51C3A45BFCA6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230F497-DBDE-AC4F-9439-CEA07221FE36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66D922D-5EDD-3541-8D43-8620E581FF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240" y="4185858"/>
              <a:ext cx="4410004" cy="1508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C5ED470-006B-B34B-B5CE-C78BF5B7D865}"/>
                </a:ext>
              </a:extLst>
            </p:cNvPr>
            <p:cNvGrpSpPr/>
            <p:nvPr/>
          </p:nvGrpSpPr>
          <p:grpSpPr>
            <a:xfrm rot="7771655">
              <a:off x="5802520" y="4054871"/>
              <a:ext cx="142427" cy="152401"/>
              <a:chOff x="4785756" y="2861953"/>
              <a:chExt cx="142427" cy="15240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37DE325-9A15-BD4E-AF03-71C5210117FB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C47EE42-8940-0A45-8C88-F1E7A0D3B0F7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59807552-91A5-F243-9F91-60C3D890393E}"/>
              </a:ext>
            </a:extLst>
          </p:cNvPr>
          <p:cNvCxnSpPr>
            <a:cxnSpLocks/>
          </p:cNvCxnSpPr>
          <p:nvPr/>
        </p:nvCxnSpPr>
        <p:spPr>
          <a:xfrm rot="5400000">
            <a:off x="3677468" y="2845114"/>
            <a:ext cx="991177" cy="771368"/>
          </a:xfrm>
          <a:prstGeom prst="curvedConnector3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9F34127-EFFB-8F44-9AD4-EECC3B1AC83D}"/>
              </a:ext>
            </a:extLst>
          </p:cNvPr>
          <p:cNvCxnSpPr>
            <a:cxnSpLocks/>
          </p:cNvCxnSpPr>
          <p:nvPr/>
        </p:nvCxnSpPr>
        <p:spPr>
          <a:xfrm rot="5400000">
            <a:off x="6238739" y="2901274"/>
            <a:ext cx="991177" cy="771368"/>
          </a:xfrm>
          <a:prstGeom prst="curvedConnector3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95E0C014-006D-644F-8921-F9E02E9AA740}"/>
              </a:ext>
            </a:extLst>
          </p:cNvPr>
          <p:cNvCxnSpPr>
            <a:cxnSpLocks/>
          </p:cNvCxnSpPr>
          <p:nvPr/>
        </p:nvCxnSpPr>
        <p:spPr>
          <a:xfrm>
            <a:off x="5119190" y="2900206"/>
            <a:ext cx="622790" cy="612817"/>
          </a:xfrm>
          <a:prstGeom prst="curvedConnector3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 descr="Electron Orbital - Key Stage Wiki">
            <a:extLst>
              <a:ext uri="{FF2B5EF4-FFF2-40B4-BE49-F238E27FC236}">
                <a16:creationId xmlns:a16="http://schemas.microsoft.com/office/drawing/2014/main" id="{8B6F24B0-0836-504C-A08C-832ED79F0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55" y="74321"/>
            <a:ext cx="5112888" cy="198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539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Practice …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F65F77-D3F1-B343-942B-217403A9AF9A}"/>
              </a:ext>
            </a:extLst>
          </p:cNvPr>
          <p:cNvGrpSpPr/>
          <p:nvPr/>
        </p:nvGrpSpPr>
        <p:grpSpPr>
          <a:xfrm>
            <a:off x="3217022" y="2350327"/>
            <a:ext cx="4481217" cy="1738813"/>
            <a:chOff x="3018240" y="4059858"/>
            <a:chExt cx="4481217" cy="173881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B0671C0-F5D8-AB4B-8BDA-D5204F0F2122}"/>
                </a:ext>
              </a:extLst>
            </p:cNvPr>
            <p:cNvGrpSpPr/>
            <p:nvPr/>
          </p:nvGrpSpPr>
          <p:grpSpPr>
            <a:xfrm rot="20784549">
              <a:off x="4289467" y="5514189"/>
              <a:ext cx="142427" cy="152401"/>
              <a:chOff x="4785756" y="2861953"/>
              <a:chExt cx="142427" cy="152401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3DEAF01-E35F-4D4A-83DB-3A488C0BB175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427B988-3C0E-794E-BDFF-DB80B0DF5836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A1BF46-02A3-3944-BD51-84BCF863E568}"/>
                </a:ext>
              </a:extLst>
            </p:cNvPr>
            <p:cNvGrpSpPr/>
            <p:nvPr/>
          </p:nvGrpSpPr>
          <p:grpSpPr>
            <a:xfrm rot="1635511">
              <a:off x="7357030" y="5201599"/>
              <a:ext cx="142427" cy="152401"/>
              <a:chOff x="4785756" y="2861953"/>
              <a:chExt cx="142427" cy="15240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7EA5CDE-9A2D-414F-BDDD-ED31FFEDA96D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D92B31D-57DD-014B-8A73-FDF86E33FB65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AA2BF6B-2366-BA43-B2D6-F4F00108FF51}"/>
                </a:ext>
              </a:extLst>
            </p:cNvPr>
            <p:cNvGrpSpPr/>
            <p:nvPr/>
          </p:nvGrpSpPr>
          <p:grpSpPr>
            <a:xfrm rot="7090076">
              <a:off x="7070269" y="5651257"/>
              <a:ext cx="142427" cy="152401"/>
              <a:chOff x="4785756" y="2861953"/>
              <a:chExt cx="142427" cy="152401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4BC08E68-0049-104C-A4A9-ABD62EEA5067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823543A-753D-2F45-93AB-37A86CA6555B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C043DFB-6123-3B49-B506-62DB850FC72D}"/>
                </a:ext>
              </a:extLst>
            </p:cNvPr>
            <p:cNvGrpSpPr/>
            <p:nvPr/>
          </p:nvGrpSpPr>
          <p:grpSpPr>
            <a:xfrm rot="5400000">
              <a:off x="4731981" y="5487090"/>
              <a:ext cx="142427" cy="152401"/>
              <a:chOff x="4785756" y="2861953"/>
              <a:chExt cx="142427" cy="152401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E49D8FE-7241-B348-A5AF-51C3A45BFCA6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230F497-DBDE-AC4F-9439-CEA07221FE36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66D922D-5EDD-3541-8D43-8620E581FF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240" y="4185858"/>
              <a:ext cx="4410004" cy="1508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C5ED470-006B-B34B-B5CE-C78BF5B7D865}"/>
                </a:ext>
              </a:extLst>
            </p:cNvPr>
            <p:cNvGrpSpPr/>
            <p:nvPr/>
          </p:nvGrpSpPr>
          <p:grpSpPr>
            <a:xfrm rot="7771655">
              <a:off x="5802520" y="4054871"/>
              <a:ext cx="142427" cy="152401"/>
              <a:chOff x="4785756" y="2861953"/>
              <a:chExt cx="142427" cy="15240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37DE325-9A15-BD4E-AF03-71C5210117FB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C47EE42-8940-0A45-8C88-F1E7A0D3B0F7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59807552-91A5-F243-9F91-60C3D890393E}"/>
              </a:ext>
            </a:extLst>
          </p:cNvPr>
          <p:cNvCxnSpPr>
            <a:cxnSpLocks/>
          </p:cNvCxnSpPr>
          <p:nvPr/>
        </p:nvCxnSpPr>
        <p:spPr>
          <a:xfrm rot="5400000">
            <a:off x="3677468" y="2845114"/>
            <a:ext cx="991177" cy="771368"/>
          </a:xfrm>
          <a:prstGeom prst="curvedConnector3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9F34127-EFFB-8F44-9AD4-EECC3B1AC83D}"/>
              </a:ext>
            </a:extLst>
          </p:cNvPr>
          <p:cNvCxnSpPr>
            <a:cxnSpLocks/>
          </p:cNvCxnSpPr>
          <p:nvPr/>
        </p:nvCxnSpPr>
        <p:spPr>
          <a:xfrm rot="5400000">
            <a:off x="6238739" y="2901274"/>
            <a:ext cx="991177" cy="771368"/>
          </a:xfrm>
          <a:prstGeom prst="curvedConnector3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95E0C014-006D-644F-8921-F9E02E9AA740}"/>
              </a:ext>
            </a:extLst>
          </p:cNvPr>
          <p:cNvCxnSpPr>
            <a:cxnSpLocks/>
          </p:cNvCxnSpPr>
          <p:nvPr/>
        </p:nvCxnSpPr>
        <p:spPr>
          <a:xfrm>
            <a:off x="5119190" y="2900206"/>
            <a:ext cx="622790" cy="612817"/>
          </a:xfrm>
          <a:prstGeom prst="curvedConnector3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18256D-BC8C-034C-AA29-83C2B1BE0D5E}"/>
              </a:ext>
            </a:extLst>
          </p:cNvPr>
          <p:cNvSpPr txBox="1"/>
          <p:nvPr/>
        </p:nvSpPr>
        <p:spPr>
          <a:xfrm>
            <a:off x="1615911" y="1155760"/>
            <a:ext cx="5974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atoms have </a:t>
            </a:r>
            <a:r>
              <a:rPr lang="en-US" sz="2400" dirty="0">
                <a:solidFill>
                  <a:srgbClr val="FF0000"/>
                </a:solidFill>
              </a:rPr>
              <a:t>FC = 0</a:t>
            </a:r>
          </a:p>
        </p:txBody>
      </p:sp>
      <p:pic>
        <p:nvPicPr>
          <p:cNvPr id="25" name="Picture 4" descr="Electron Orbital - Key Stage Wiki">
            <a:extLst>
              <a:ext uri="{FF2B5EF4-FFF2-40B4-BE49-F238E27FC236}">
                <a16:creationId xmlns:a16="http://schemas.microsoft.com/office/drawing/2014/main" id="{B3EADC18-77EF-A243-9A1F-23CD3A750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55" y="74321"/>
            <a:ext cx="5112888" cy="198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74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2000088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Practice …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C2E48D-6179-914C-80B7-4BE8F4438CB0}"/>
              </a:ext>
            </a:extLst>
          </p:cNvPr>
          <p:cNvGrpSpPr/>
          <p:nvPr/>
        </p:nvGrpSpPr>
        <p:grpSpPr>
          <a:xfrm>
            <a:off x="3018240" y="2419299"/>
            <a:ext cx="4672913" cy="3379372"/>
            <a:chOff x="3018240" y="2419299"/>
            <a:chExt cx="4672913" cy="337937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F2D226-5578-7448-940B-427A81CE6F59}"/>
                </a:ext>
              </a:extLst>
            </p:cNvPr>
            <p:cNvGrpSpPr/>
            <p:nvPr/>
          </p:nvGrpSpPr>
          <p:grpSpPr>
            <a:xfrm rot="20784549">
              <a:off x="4289467" y="5514189"/>
              <a:ext cx="142427" cy="152401"/>
              <a:chOff x="4785756" y="2861953"/>
              <a:chExt cx="142427" cy="152401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300974-26CC-ED46-880E-10FEFCF190C5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82AEFDA-D24A-4046-9EDF-6BEB739778C6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D132F0C-CABA-644C-8455-617190BDF935}"/>
                </a:ext>
              </a:extLst>
            </p:cNvPr>
            <p:cNvGrpSpPr/>
            <p:nvPr/>
          </p:nvGrpSpPr>
          <p:grpSpPr>
            <a:xfrm rot="1635511">
              <a:off x="7357030" y="5201599"/>
              <a:ext cx="142427" cy="152401"/>
              <a:chOff x="4785756" y="2861953"/>
              <a:chExt cx="142427" cy="15240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A84C412-0B85-1B4C-8B2B-270697F52C2C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8F8A2DF-329D-9343-B9B7-6087587F0175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682906F-95E3-8D44-8800-7A613E4AFAEA}"/>
                </a:ext>
              </a:extLst>
            </p:cNvPr>
            <p:cNvGrpSpPr/>
            <p:nvPr/>
          </p:nvGrpSpPr>
          <p:grpSpPr>
            <a:xfrm rot="7090076">
              <a:off x="7070269" y="5651257"/>
              <a:ext cx="142427" cy="152401"/>
              <a:chOff x="4785756" y="2861953"/>
              <a:chExt cx="142427" cy="152401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030D7AC-0785-1F4E-A285-B089FBBCD4E7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0F17539-E933-1D40-B8F6-CD7C1B5F3609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6BE849-0CE6-3E46-A038-747D48E74232}"/>
                </a:ext>
              </a:extLst>
            </p:cNvPr>
            <p:cNvGrpSpPr/>
            <p:nvPr/>
          </p:nvGrpSpPr>
          <p:grpSpPr>
            <a:xfrm rot="5400000">
              <a:off x="4731981" y="5487090"/>
              <a:ext cx="142427" cy="152401"/>
              <a:chOff x="4785756" y="2861953"/>
              <a:chExt cx="142427" cy="152401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93DD5C1-4A98-3844-85A8-2F93E6167AB6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4C040DC-2D87-A643-9975-44378F179C74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4377BF16-34B5-4349-9FA1-10893AA44F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240" y="4185858"/>
              <a:ext cx="4410004" cy="1508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6E93618-0BC1-DE40-A9B9-ED4BA0600CF4}"/>
                </a:ext>
              </a:extLst>
            </p:cNvPr>
            <p:cNvSpPr txBox="1"/>
            <p:nvPr/>
          </p:nvSpPr>
          <p:spPr>
            <a:xfrm>
              <a:off x="5557650" y="2419299"/>
              <a:ext cx="21335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O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376F640-BB6B-A343-BCE7-1C67D4250D12}"/>
                </a:ext>
              </a:extLst>
            </p:cNvPr>
            <p:cNvGrpSpPr/>
            <p:nvPr/>
          </p:nvGrpSpPr>
          <p:grpSpPr>
            <a:xfrm rot="7771655">
              <a:off x="5824582" y="2479182"/>
              <a:ext cx="142427" cy="152401"/>
              <a:chOff x="4785756" y="2861953"/>
              <a:chExt cx="142427" cy="152401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A888815-D571-5F4A-A58D-034362506E3F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7F11E48-1581-CE45-AFEB-69AEAD57CFA1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BE608F9-031C-2F48-8D70-3473FEEE148A}"/>
                </a:ext>
              </a:extLst>
            </p:cNvPr>
            <p:cNvGrpSpPr/>
            <p:nvPr/>
          </p:nvGrpSpPr>
          <p:grpSpPr>
            <a:xfrm rot="13158259">
              <a:off x="6227061" y="2850929"/>
              <a:ext cx="142427" cy="152401"/>
              <a:chOff x="4785756" y="2861953"/>
              <a:chExt cx="142427" cy="15240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100D02A-B205-044E-B3A3-D1E93379C4E8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ED8FF9C-29AD-D24D-8A60-42FA3E8A2251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A667F7D-761D-1C4A-9DDB-C022FC4514C5}"/>
                </a:ext>
              </a:extLst>
            </p:cNvPr>
            <p:cNvGrpSpPr/>
            <p:nvPr/>
          </p:nvGrpSpPr>
          <p:grpSpPr>
            <a:xfrm rot="13158259">
              <a:off x="5432395" y="2856369"/>
              <a:ext cx="142427" cy="152401"/>
              <a:chOff x="4785756" y="2861953"/>
              <a:chExt cx="142427" cy="15240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60F0600-5050-3A48-9F4E-A69CAF58C816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7D1413A-174F-3F4C-9395-72095A237A17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8EE78B1-0928-8B4F-86D8-E53D4E7653B4}"/>
                </a:ext>
              </a:extLst>
            </p:cNvPr>
            <p:cNvCxnSpPr>
              <a:cxnSpLocks/>
            </p:cNvCxnSpPr>
            <p:nvPr/>
          </p:nvCxnSpPr>
          <p:spPr>
            <a:xfrm>
              <a:off x="5894614" y="3282043"/>
              <a:ext cx="0" cy="905256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4" descr="Electron Orbital - Key Stage Wiki">
            <a:extLst>
              <a:ext uri="{FF2B5EF4-FFF2-40B4-BE49-F238E27FC236}">
                <a16:creationId xmlns:a16="http://schemas.microsoft.com/office/drawing/2014/main" id="{6C38E709-2301-3F42-8129-339DDA89F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55" y="74321"/>
            <a:ext cx="5112888" cy="198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559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2000088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Practice …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C2E48D-6179-914C-80B7-4BE8F4438CB0}"/>
              </a:ext>
            </a:extLst>
          </p:cNvPr>
          <p:cNvGrpSpPr/>
          <p:nvPr/>
        </p:nvGrpSpPr>
        <p:grpSpPr>
          <a:xfrm>
            <a:off x="3018240" y="2325442"/>
            <a:ext cx="4672913" cy="3473229"/>
            <a:chOff x="3018240" y="2325442"/>
            <a:chExt cx="4672913" cy="347322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F2D226-5578-7448-940B-427A81CE6F59}"/>
                </a:ext>
              </a:extLst>
            </p:cNvPr>
            <p:cNvGrpSpPr/>
            <p:nvPr/>
          </p:nvGrpSpPr>
          <p:grpSpPr>
            <a:xfrm rot="20784549">
              <a:off x="4289467" y="5514189"/>
              <a:ext cx="142427" cy="152401"/>
              <a:chOff x="4785756" y="2861953"/>
              <a:chExt cx="142427" cy="152401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300974-26CC-ED46-880E-10FEFCF190C5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82AEFDA-D24A-4046-9EDF-6BEB739778C6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D132F0C-CABA-644C-8455-617190BDF935}"/>
                </a:ext>
              </a:extLst>
            </p:cNvPr>
            <p:cNvGrpSpPr/>
            <p:nvPr/>
          </p:nvGrpSpPr>
          <p:grpSpPr>
            <a:xfrm rot="1635511">
              <a:off x="7357030" y="5201599"/>
              <a:ext cx="142427" cy="152401"/>
              <a:chOff x="4785756" y="2861953"/>
              <a:chExt cx="142427" cy="15240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A84C412-0B85-1B4C-8B2B-270697F52C2C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8F8A2DF-329D-9343-B9B7-6087587F0175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682906F-95E3-8D44-8800-7A613E4AFAEA}"/>
                </a:ext>
              </a:extLst>
            </p:cNvPr>
            <p:cNvGrpSpPr/>
            <p:nvPr/>
          </p:nvGrpSpPr>
          <p:grpSpPr>
            <a:xfrm rot="7090076">
              <a:off x="7070269" y="5651257"/>
              <a:ext cx="142427" cy="152401"/>
              <a:chOff x="4785756" y="2861953"/>
              <a:chExt cx="142427" cy="152401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030D7AC-0785-1F4E-A285-B089FBBCD4E7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0F17539-E933-1D40-B8F6-CD7C1B5F3609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6BE849-0CE6-3E46-A038-747D48E74232}"/>
                </a:ext>
              </a:extLst>
            </p:cNvPr>
            <p:cNvGrpSpPr/>
            <p:nvPr/>
          </p:nvGrpSpPr>
          <p:grpSpPr>
            <a:xfrm rot="5400000">
              <a:off x="4731981" y="5487090"/>
              <a:ext cx="142427" cy="152401"/>
              <a:chOff x="4785756" y="2861953"/>
              <a:chExt cx="142427" cy="152401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93DD5C1-4A98-3844-85A8-2F93E6167AB6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4C040DC-2D87-A643-9975-44378F179C74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4377BF16-34B5-4349-9FA1-10893AA44F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240" y="4185858"/>
              <a:ext cx="4410004" cy="1508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6E93618-0BC1-DE40-A9B9-ED4BA0600CF4}"/>
                </a:ext>
              </a:extLst>
            </p:cNvPr>
            <p:cNvSpPr txBox="1"/>
            <p:nvPr/>
          </p:nvSpPr>
          <p:spPr>
            <a:xfrm>
              <a:off x="5557650" y="2419299"/>
              <a:ext cx="21335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O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376F640-BB6B-A343-BCE7-1C67D4250D12}"/>
                </a:ext>
              </a:extLst>
            </p:cNvPr>
            <p:cNvGrpSpPr/>
            <p:nvPr/>
          </p:nvGrpSpPr>
          <p:grpSpPr>
            <a:xfrm rot="7771655">
              <a:off x="5824582" y="2479182"/>
              <a:ext cx="142427" cy="152401"/>
              <a:chOff x="4785756" y="2861953"/>
              <a:chExt cx="142427" cy="152401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A888815-D571-5F4A-A58D-034362506E3F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7F11E48-1581-CE45-AFEB-69AEAD57CFA1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BE608F9-031C-2F48-8D70-3473FEEE148A}"/>
                </a:ext>
              </a:extLst>
            </p:cNvPr>
            <p:cNvGrpSpPr/>
            <p:nvPr/>
          </p:nvGrpSpPr>
          <p:grpSpPr>
            <a:xfrm rot="13158259">
              <a:off x="6227061" y="2850929"/>
              <a:ext cx="142427" cy="152401"/>
              <a:chOff x="4785756" y="2861953"/>
              <a:chExt cx="142427" cy="15240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100D02A-B205-044E-B3A3-D1E93379C4E8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ED8FF9C-29AD-D24D-8A60-42FA3E8A2251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A667F7D-761D-1C4A-9DDB-C022FC4514C5}"/>
                </a:ext>
              </a:extLst>
            </p:cNvPr>
            <p:cNvGrpSpPr/>
            <p:nvPr/>
          </p:nvGrpSpPr>
          <p:grpSpPr>
            <a:xfrm rot="13158259">
              <a:off x="5432395" y="2856369"/>
              <a:ext cx="142427" cy="152401"/>
              <a:chOff x="4785756" y="2861953"/>
              <a:chExt cx="142427" cy="15240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60F0600-5050-3A48-9F4E-A69CAF58C816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7D1413A-174F-3F4C-9395-72095A237A17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8EE78B1-0928-8B4F-86D8-E53D4E7653B4}"/>
                </a:ext>
              </a:extLst>
            </p:cNvPr>
            <p:cNvCxnSpPr>
              <a:cxnSpLocks/>
            </p:cNvCxnSpPr>
            <p:nvPr/>
          </p:nvCxnSpPr>
          <p:spPr>
            <a:xfrm>
              <a:off x="5894614" y="3282043"/>
              <a:ext cx="0" cy="905256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B42B50-4E54-BB41-AB7A-68A7DFD26FB4}"/>
                </a:ext>
              </a:extLst>
            </p:cNvPr>
            <p:cNvSpPr txBox="1"/>
            <p:nvPr/>
          </p:nvSpPr>
          <p:spPr>
            <a:xfrm>
              <a:off x="4956668" y="2325442"/>
              <a:ext cx="109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(-1)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A9B36EB-4215-254C-A65E-0ACD62BAE861}"/>
                </a:ext>
              </a:extLst>
            </p:cNvPr>
            <p:cNvSpPr txBox="1"/>
            <p:nvPr/>
          </p:nvSpPr>
          <p:spPr>
            <a:xfrm>
              <a:off x="6055480" y="4043161"/>
              <a:ext cx="109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(+1</a:t>
              </a:r>
              <a:r>
                <a:rPr lang="en-US" sz="2400" dirty="0"/>
                <a:t>)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034D410-1D66-A64C-99C1-66FC43A2D075}"/>
              </a:ext>
            </a:extLst>
          </p:cNvPr>
          <p:cNvSpPr txBox="1"/>
          <p:nvPr/>
        </p:nvSpPr>
        <p:spPr>
          <a:xfrm>
            <a:off x="3018240" y="3734671"/>
            <a:ext cx="63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(0)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57D1F2-51B5-4844-B82A-4ED3FEC5818E}"/>
              </a:ext>
            </a:extLst>
          </p:cNvPr>
          <p:cNvSpPr txBox="1"/>
          <p:nvPr/>
        </p:nvSpPr>
        <p:spPr>
          <a:xfrm>
            <a:off x="4323451" y="4524561"/>
            <a:ext cx="63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(0)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2EAE0E-788B-5243-B196-03E96395D595}"/>
              </a:ext>
            </a:extLst>
          </p:cNvPr>
          <p:cNvSpPr txBox="1"/>
          <p:nvPr/>
        </p:nvSpPr>
        <p:spPr>
          <a:xfrm>
            <a:off x="7451971" y="5434079"/>
            <a:ext cx="63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(0)</a:t>
            </a:r>
          </a:p>
        </p:txBody>
      </p:sp>
      <p:pic>
        <p:nvPicPr>
          <p:cNvPr id="42" name="Picture 4" descr="Electron Orbital - Key Stage Wiki">
            <a:extLst>
              <a:ext uri="{FF2B5EF4-FFF2-40B4-BE49-F238E27FC236}">
                <a16:creationId xmlns:a16="http://schemas.microsoft.com/office/drawing/2014/main" id="{516DA8EB-46D1-0E48-B918-886DC04BA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55" y="74321"/>
            <a:ext cx="5112888" cy="198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60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37C6E8ED-E774-0948-AE82-C4DB1F0B8326}"/>
              </a:ext>
            </a:extLst>
          </p:cNvPr>
          <p:cNvSpPr txBox="1">
            <a:spLocks/>
          </p:cNvSpPr>
          <p:nvPr/>
        </p:nvSpPr>
        <p:spPr>
          <a:xfrm>
            <a:off x="-18953" y="0"/>
            <a:ext cx="11863448" cy="55814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Recap</a:t>
            </a:r>
            <a:endParaRPr lang="en-US" sz="3000" b="1" i="1" dirty="0">
              <a:latin typeface="+mn-lt"/>
            </a:endParaRPr>
          </a:p>
        </p:txBody>
      </p:sp>
      <p:pic>
        <p:nvPicPr>
          <p:cNvPr id="193" name="Picture 2" descr="ALL O-O BONDS OF O3 ARE EQUAL - Chemistry - Chemical Bonding and Molecular  Structure - 9640879 | Meritnation.com">
            <a:extLst>
              <a:ext uri="{FF2B5EF4-FFF2-40B4-BE49-F238E27FC236}">
                <a16:creationId xmlns:a16="http://schemas.microsoft.com/office/drawing/2014/main" id="{C88B94AE-C16F-B04F-9238-D7551EDDF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20" y="480853"/>
            <a:ext cx="4622275" cy="347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6C865CB8-6B13-4144-A8BD-307D01D23D0D}"/>
              </a:ext>
            </a:extLst>
          </p:cNvPr>
          <p:cNvSpPr txBox="1"/>
          <p:nvPr/>
        </p:nvSpPr>
        <p:spPr>
          <a:xfrm>
            <a:off x="504164" y="4729433"/>
            <a:ext cx="11005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Resonance-average bond lengths</a:t>
            </a:r>
            <a:r>
              <a:rPr lang="en-US" sz="2400" dirty="0"/>
              <a:t> </a:t>
            </a:r>
          </a:p>
          <a:p>
            <a:r>
              <a:rPr lang="en-US" sz="2400" u="sng" dirty="0"/>
              <a:t>Prediction</a:t>
            </a:r>
            <a:r>
              <a:rPr lang="en-US" sz="2400" dirty="0"/>
              <a:t>: Bond length between typical single and double bonds</a:t>
            </a:r>
          </a:p>
          <a:p>
            <a:r>
              <a:rPr lang="en-US" sz="2400" u="sng" dirty="0"/>
              <a:t>Observation</a:t>
            </a:r>
            <a:r>
              <a:rPr lang="en-US" sz="2400" dirty="0"/>
              <a:t>: Bond length = </a:t>
            </a:r>
            <a:r>
              <a:rPr lang="en-US" sz="2400" b="1" dirty="0">
                <a:solidFill>
                  <a:srgbClr val="7030A0"/>
                </a:solidFill>
              </a:rPr>
              <a:t>1.3 Å</a:t>
            </a:r>
            <a:r>
              <a:rPr lang="en-US" sz="2400" dirty="0"/>
              <a:t>. 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8054305-C87E-AC41-9100-669C5F292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446" y="1699496"/>
            <a:ext cx="5565524" cy="256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96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Practice …</a:t>
            </a:r>
            <a:endParaRPr lang="en-US" sz="3000" b="1" i="1" dirty="0">
              <a:latin typeface="+mn-lt"/>
            </a:endParaRPr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274468C7-84C5-344C-9BD7-B140736A6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150" y="1864897"/>
            <a:ext cx="2750019" cy="257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Electron Orbital - Key Stage Wiki">
            <a:extLst>
              <a:ext uri="{FF2B5EF4-FFF2-40B4-BE49-F238E27FC236}">
                <a16:creationId xmlns:a16="http://schemas.microsoft.com/office/drawing/2014/main" id="{9B4C757F-DA9C-D84B-94DA-C79B013B0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55" y="74321"/>
            <a:ext cx="5112888" cy="198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D4027EA-B479-F842-9BE6-0A8D0591B93B}"/>
              </a:ext>
            </a:extLst>
          </p:cNvPr>
          <p:cNvSpPr txBox="1"/>
          <p:nvPr/>
        </p:nvSpPr>
        <p:spPr>
          <a:xfrm>
            <a:off x="5670973" y="3150531"/>
            <a:ext cx="5858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some cases, it’s appropriate to make sure you have the right number of electrons. Here’s a tip: </a:t>
            </a:r>
            <a:r>
              <a:rPr lang="en-US" sz="2400" b="1" dirty="0"/>
              <a:t>add up all the FC’s</a:t>
            </a:r>
            <a:r>
              <a:rPr lang="en-US" sz="2400" dirty="0"/>
              <a:t>, should get the </a:t>
            </a:r>
            <a:r>
              <a:rPr lang="en-US" sz="2400" b="1" dirty="0"/>
              <a:t>net charge on the molecule </a:t>
            </a:r>
            <a:r>
              <a:rPr lang="en-US" sz="2400" dirty="0"/>
              <a:t>(zero unless otherwise indicated).</a:t>
            </a:r>
          </a:p>
        </p:txBody>
      </p:sp>
    </p:spTree>
    <p:extLst>
      <p:ext uri="{BB962C8B-B14F-4D97-AF65-F5344CB8AC3E}">
        <p14:creationId xmlns:p14="http://schemas.microsoft.com/office/powerpoint/2010/main" val="3564374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Practice …</a:t>
            </a:r>
            <a:endParaRPr lang="en-US" sz="3000" b="1" i="1" dirty="0">
              <a:latin typeface="+mn-lt"/>
            </a:endParaRPr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274468C7-84C5-344C-9BD7-B140736A6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150" y="1864897"/>
            <a:ext cx="2750019" cy="257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Electron Orbital - Key Stage Wiki">
            <a:extLst>
              <a:ext uri="{FF2B5EF4-FFF2-40B4-BE49-F238E27FC236}">
                <a16:creationId xmlns:a16="http://schemas.microsoft.com/office/drawing/2014/main" id="{9B4C757F-DA9C-D84B-94DA-C79B013B0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55" y="74321"/>
            <a:ext cx="5112888" cy="198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237990-FCA6-E14B-89FA-A728009BFC50}"/>
              </a:ext>
            </a:extLst>
          </p:cNvPr>
          <p:cNvSpPr txBox="1"/>
          <p:nvPr/>
        </p:nvSpPr>
        <p:spPr>
          <a:xfrm>
            <a:off x="1330150" y="4627858"/>
            <a:ext cx="3387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atoms have </a:t>
            </a:r>
            <a:r>
              <a:rPr lang="en-US" sz="2400" dirty="0">
                <a:solidFill>
                  <a:srgbClr val="FF0000"/>
                </a:solidFill>
              </a:rPr>
              <a:t>FC = 0</a:t>
            </a:r>
            <a:r>
              <a:rPr lang="en-US" sz="2400" dirty="0"/>
              <a:t>, add up to zero net charge. Great!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C42EE5-A8E8-E04C-9C70-6239E061342B}"/>
              </a:ext>
            </a:extLst>
          </p:cNvPr>
          <p:cNvSpPr txBox="1"/>
          <p:nvPr/>
        </p:nvSpPr>
        <p:spPr>
          <a:xfrm>
            <a:off x="5670973" y="3150531"/>
            <a:ext cx="5858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some cases, it’s appropriate to make sure you have the right number of electrons. Here’s a tip: </a:t>
            </a:r>
            <a:r>
              <a:rPr lang="en-US" sz="2400" b="1" dirty="0"/>
              <a:t>add up all the FC’s</a:t>
            </a:r>
            <a:r>
              <a:rPr lang="en-US" sz="2400" dirty="0"/>
              <a:t>, should get the </a:t>
            </a:r>
            <a:r>
              <a:rPr lang="en-US" sz="2400" b="1" dirty="0"/>
              <a:t>net charge on the molecule </a:t>
            </a:r>
            <a:r>
              <a:rPr lang="en-US" sz="2400" dirty="0"/>
              <a:t>(zero unless otherwise indicated).</a:t>
            </a:r>
          </a:p>
        </p:txBody>
      </p:sp>
    </p:spTree>
    <p:extLst>
      <p:ext uri="{BB962C8B-B14F-4D97-AF65-F5344CB8AC3E}">
        <p14:creationId xmlns:p14="http://schemas.microsoft.com/office/powerpoint/2010/main" val="269260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Practice …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6555793-0DFE-7F4D-BBC8-ED3444ABB395}"/>
              </a:ext>
            </a:extLst>
          </p:cNvPr>
          <p:cNvGrpSpPr/>
          <p:nvPr/>
        </p:nvGrpSpPr>
        <p:grpSpPr>
          <a:xfrm>
            <a:off x="1057732" y="1744379"/>
            <a:ext cx="2547556" cy="2767219"/>
            <a:chOff x="2396201" y="2221458"/>
            <a:chExt cx="2547556" cy="276721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7261549-66DA-F248-87A5-F9A0AC03797C}"/>
                </a:ext>
              </a:extLst>
            </p:cNvPr>
            <p:cNvGrpSpPr/>
            <p:nvPr/>
          </p:nvGrpSpPr>
          <p:grpSpPr>
            <a:xfrm rot="2446845">
              <a:off x="4801330" y="3748139"/>
              <a:ext cx="142427" cy="152401"/>
              <a:chOff x="4785756" y="2861953"/>
              <a:chExt cx="142427" cy="152401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3EFE92B-58C8-C642-831E-BC2B0E66FBA6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0A02FE4-7EDC-FF4A-823E-3BBB58BF941C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2FC61E5D-F045-EB4F-AD75-DC9E206124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1658" y="2302327"/>
              <a:ext cx="2197191" cy="2596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16F6B57-2BE3-BA4F-A1E6-3B146D068DF7}"/>
                </a:ext>
              </a:extLst>
            </p:cNvPr>
            <p:cNvGrpSpPr/>
            <p:nvPr/>
          </p:nvGrpSpPr>
          <p:grpSpPr>
            <a:xfrm rot="2446845">
              <a:off x="3893556" y="2575322"/>
              <a:ext cx="142427" cy="152401"/>
              <a:chOff x="4785756" y="2861953"/>
              <a:chExt cx="142427" cy="152401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B1A430A-B753-A14C-8CB1-F357AA57FC58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F7E6EF3-CEE6-2C45-A6CF-A6DA8ACDE452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3EA298-BBDA-E04F-9F57-B50CEEEC6657}"/>
                </a:ext>
              </a:extLst>
            </p:cNvPr>
            <p:cNvGrpSpPr/>
            <p:nvPr/>
          </p:nvGrpSpPr>
          <p:grpSpPr>
            <a:xfrm rot="2446845">
              <a:off x="3192625" y="2584838"/>
              <a:ext cx="142427" cy="152401"/>
              <a:chOff x="4785756" y="2861953"/>
              <a:chExt cx="142427" cy="152401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51F7A26-7C29-9C48-922C-5F75D1F6405A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5A2A465-FB7B-4348-B99C-D36F4F36381A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0D90307-E096-0549-890E-ED72615E9CDC}"/>
                </a:ext>
              </a:extLst>
            </p:cNvPr>
            <p:cNvGrpSpPr/>
            <p:nvPr/>
          </p:nvGrpSpPr>
          <p:grpSpPr>
            <a:xfrm rot="2446845">
              <a:off x="2396201" y="3959459"/>
              <a:ext cx="142427" cy="152401"/>
              <a:chOff x="4785756" y="2861953"/>
              <a:chExt cx="142427" cy="15240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BBB061D-9360-7D4C-9925-310B47DA0114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62DDDBA-2FB0-7B4A-950E-E8EDCC0DBA1A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904EEA-AE00-454B-8B06-84AB06B52794}"/>
                </a:ext>
              </a:extLst>
            </p:cNvPr>
            <p:cNvGrpSpPr/>
            <p:nvPr/>
          </p:nvGrpSpPr>
          <p:grpSpPr>
            <a:xfrm rot="2446845">
              <a:off x="3532779" y="4443164"/>
              <a:ext cx="142427" cy="152401"/>
              <a:chOff x="4785756" y="2861953"/>
              <a:chExt cx="142427" cy="15240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279999D-5EA8-AD43-8023-2446FD478C27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60E9FA7-7340-2948-8362-8CB38C7041DB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1586616-8D7B-CC42-B1D1-41718A86DB52}"/>
                </a:ext>
              </a:extLst>
            </p:cNvPr>
            <p:cNvGrpSpPr/>
            <p:nvPr/>
          </p:nvGrpSpPr>
          <p:grpSpPr>
            <a:xfrm rot="2446845">
              <a:off x="4160158" y="4435896"/>
              <a:ext cx="142427" cy="152401"/>
              <a:chOff x="4785756" y="2861953"/>
              <a:chExt cx="142427" cy="152401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30D3B27-AC02-754A-82C8-288ADB5580C1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321F77B-4A29-A04E-BA07-B2E926703328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66B6A8F-4F62-E54E-81CF-01EFC5C09209}"/>
                </a:ext>
              </a:extLst>
            </p:cNvPr>
            <p:cNvGrpSpPr/>
            <p:nvPr/>
          </p:nvGrpSpPr>
          <p:grpSpPr>
            <a:xfrm rot="7790161">
              <a:off x="3828794" y="4841263"/>
              <a:ext cx="142427" cy="152401"/>
              <a:chOff x="4785756" y="2861953"/>
              <a:chExt cx="142427" cy="152401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8A3DB83-3FDB-9D4B-9E12-C217EB588658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10F1296-8D6F-4441-A373-30E75B579743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BFE10AD-B3B6-6848-9D52-B75CB3A084ED}"/>
                </a:ext>
              </a:extLst>
            </p:cNvPr>
            <p:cNvGrpSpPr/>
            <p:nvPr/>
          </p:nvGrpSpPr>
          <p:grpSpPr>
            <a:xfrm rot="7790161">
              <a:off x="4494793" y="3420751"/>
              <a:ext cx="142427" cy="152401"/>
              <a:chOff x="4785756" y="2861953"/>
              <a:chExt cx="142427" cy="152401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A55EF78-BB50-9F4F-A646-B280BA412B14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6ABD4E3-4118-9E42-A153-FD941FC5685B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5EF54B-FDE7-6643-8E99-0FF9B31E2513}"/>
                </a:ext>
              </a:extLst>
            </p:cNvPr>
            <p:cNvGrpSpPr/>
            <p:nvPr/>
          </p:nvGrpSpPr>
          <p:grpSpPr>
            <a:xfrm rot="7790161">
              <a:off x="4492235" y="4112990"/>
              <a:ext cx="142427" cy="152401"/>
              <a:chOff x="4785756" y="2861953"/>
              <a:chExt cx="142427" cy="152401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5B154C0-BD0F-3C42-921D-E7509292614F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1C81DAA-C635-8348-B2BE-C1E749A189DA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7C5B842-B6F6-9345-9259-343900DF65D8}"/>
                </a:ext>
              </a:extLst>
            </p:cNvPr>
            <p:cNvGrpSpPr/>
            <p:nvPr/>
          </p:nvGrpSpPr>
          <p:grpSpPr>
            <a:xfrm rot="7790161">
              <a:off x="3567889" y="2216471"/>
              <a:ext cx="142427" cy="152401"/>
              <a:chOff x="4785756" y="2861953"/>
              <a:chExt cx="142427" cy="152401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27E032F-9AE7-FB4F-94CD-B712CF90DA7C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24EB36F-C5CD-3043-B6CE-6CFB8C435344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54E5928-843B-774F-8DD6-F95B20B02845}"/>
                </a:ext>
              </a:extLst>
            </p:cNvPr>
            <p:cNvGrpSpPr/>
            <p:nvPr/>
          </p:nvGrpSpPr>
          <p:grpSpPr>
            <a:xfrm rot="7790161">
              <a:off x="2726377" y="3573506"/>
              <a:ext cx="142427" cy="152401"/>
              <a:chOff x="4785756" y="2861953"/>
              <a:chExt cx="142427" cy="152401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0D72C54-2619-D042-A50E-AEA842B3CA51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4D18DC0-7D1B-9D47-82FC-94E46F5C5AB0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7ED4796-6E6F-4B42-87E2-523F90AC4F01}"/>
                </a:ext>
              </a:extLst>
            </p:cNvPr>
            <p:cNvGrpSpPr/>
            <p:nvPr/>
          </p:nvGrpSpPr>
          <p:grpSpPr>
            <a:xfrm rot="7790161">
              <a:off x="2723820" y="4316540"/>
              <a:ext cx="142427" cy="152401"/>
              <a:chOff x="4785756" y="2861953"/>
              <a:chExt cx="142427" cy="152401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3B1B6FE-99A8-5F43-B70C-78B8C66BB071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2E2B22D-FC5D-E942-B6E7-4BF0A2421EEE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2E687D1-DC7C-B848-B333-409C43B9F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4089" y="3040371"/>
              <a:ext cx="431800" cy="419100"/>
            </a:xfrm>
            <a:prstGeom prst="rect">
              <a:avLst/>
            </a:prstGeom>
          </p:spPr>
        </p:pic>
      </p:grpSp>
      <p:pic>
        <p:nvPicPr>
          <p:cNvPr id="57" name="Picture 4" descr="Electron Orbital - Key Stage Wiki">
            <a:extLst>
              <a:ext uri="{FF2B5EF4-FFF2-40B4-BE49-F238E27FC236}">
                <a16:creationId xmlns:a16="http://schemas.microsoft.com/office/drawing/2014/main" id="{EF62E056-43CF-394D-8316-FB6BCC524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55" y="74321"/>
            <a:ext cx="5112888" cy="198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64ABD2F-99E7-AE4F-AAAA-351C94050053}"/>
              </a:ext>
            </a:extLst>
          </p:cNvPr>
          <p:cNvSpPr txBox="1"/>
          <p:nvPr/>
        </p:nvSpPr>
        <p:spPr>
          <a:xfrm>
            <a:off x="5670973" y="3150531"/>
            <a:ext cx="5858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some cases, it’s appropriate to make sure you have the right number of electrons. Here’s a tip: </a:t>
            </a:r>
            <a:r>
              <a:rPr lang="en-US" sz="2400" b="1" dirty="0"/>
              <a:t>add up all the FC’s</a:t>
            </a:r>
            <a:r>
              <a:rPr lang="en-US" sz="2400" dirty="0"/>
              <a:t>, should get the </a:t>
            </a:r>
            <a:r>
              <a:rPr lang="en-US" sz="2400" b="1" dirty="0"/>
              <a:t>net charge on the molecule </a:t>
            </a:r>
            <a:r>
              <a:rPr lang="en-US" sz="2400" dirty="0"/>
              <a:t>(zero unless otherwise indicated).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9E3613-D3CF-3742-873F-F328339A7A0A}"/>
              </a:ext>
            </a:extLst>
          </p:cNvPr>
          <p:cNvSpPr txBox="1"/>
          <p:nvPr/>
        </p:nvSpPr>
        <p:spPr>
          <a:xfrm>
            <a:off x="1330150" y="4627858"/>
            <a:ext cx="38779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atoms have </a:t>
            </a:r>
            <a:r>
              <a:rPr lang="en-US" sz="2400" dirty="0">
                <a:solidFill>
                  <a:srgbClr val="FF0000"/>
                </a:solidFill>
              </a:rPr>
              <a:t>FC = 0 </a:t>
            </a:r>
            <a:r>
              <a:rPr lang="en-US" sz="2400" dirty="0"/>
              <a:t>except N, which has </a:t>
            </a:r>
            <a:r>
              <a:rPr lang="en-US" sz="2400" dirty="0">
                <a:solidFill>
                  <a:srgbClr val="FF0000"/>
                </a:solidFill>
              </a:rPr>
              <a:t>FC = +1</a:t>
            </a:r>
            <a:r>
              <a:rPr lang="en-US" sz="2400" dirty="0"/>
              <a:t>. Predict this molecule is actually a </a:t>
            </a:r>
            <a:r>
              <a:rPr lang="en-US" sz="2400" b="1" dirty="0"/>
              <a:t>cation</a:t>
            </a:r>
            <a:r>
              <a:rPr lang="en-US" sz="2400" dirty="0"/>
              <a:t> with </a:t>
            </a:r>
            <a:r>
              <a:rPr lang="en-US" sz="2400" b="1" dirty="0">
                <a:solidFill>
                  <a:srgbClr val="FF0000"/>
                </a:solidFill>
              </a:rPr>
              <a:t>+1</a:t>
            </a:r>
            <a:r>
              <a:rPr lang="en-US" sz="2400" b="1" dirty="0"/>
              <a:t> net charge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8155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Practice …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6555793-0DFE-7F4D-BBC8-ED3444ABB395}"/>
              </a:ext>
            </a:extLst>
          </p:cNvPr>
          <p:cNvGrpSpPr/>
          <p:nvPr/>
        </p:nvGrpSpPr>
        <p:grpSpPr>
          <a:xfrm>
            <a:off x="1057732" y="1744379"/>
            <a:ext cx="2547556" cy="2767219"/>
            <a:chOff x="2396201" y="2221458"/>
            <a:chExt cx="2547556" cy="276721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7261549-66DA-F248-87A5-F9A0AC03797C}"/>
                </a:ext>
              </a:extLst>
            </p:cNvPr>
            <p:cNvGrpSpPr/>
            <p:nvPr/>
          </p:nvGrpSpPr>
          <p:grpSpPr>
            <a:xfrm rot="2446845">
              <a:off x="4801330" y="3748139"/>
              <a:ext cx="142427" cy="152401"/>
              <a:chOff x="4785756" y="2861953"/>
              <a:chExt cx="142427" cy="152401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3EFE92B-58C8-C642-831E-BC2B0E66FBA6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0A02FE4-7EDC-FF4A-823E-3BBB58BF941C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2FC61E5D-F045-EB4F-AD75-DC9E206124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1658" y="2302327"/>
              <a:ext cx="2197191" cy="2596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16F6B57-2BE3-BA4F-A1E6-3B146D068DF7}"/>
                </a:ext>
              </a:extLst>
            </p:cNvPr>
            <p:cNvGrpSpPr/>
            <p:nvPr/>
          </p:nvGrpSpPr>
          <p:grpSpPr>
            <a:xfrm rot="2446845">
              <a:off x="3893556" y="2575322"/>
              <a:ext cx="142427" cy="152401"/>
              <a:chOff x="4785756" y="2861953"/>
              <a:chExt cx="142427" cy="152401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B1A430A-B753-A14C-8CB1-F357AA57FC58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F7E6EF3-CEE6-2C45-A6CF-A6DA8ACDE452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3EA298-BBDA-E04F-9F57-B50CEEEC6657}"/>
                </a:ext>
              </a:extLst>
            </p:cNvPr>
            <p:cNvGrpSpPr/>
            <p:nvPr/>
          </p:nvGrpSpPr>
          <p:grpSpPr>
            <a:xfrm rot="2446845">
              <a:off x="3192625" y="2584838"/>
              <a:ext cx="142427" cy="152401"/>
              <a:chOff x="4785756" y="2861953"/>
              <a:chExt cx="142427" cy="152401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51F7A26-7C29-9C48-922C-5F75D1F6405A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5A2A465-FB7B-4348-B99C-D36F4F36381A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0D90307-E096-0549-890E-ED72615E9CDC}"/>
                </a:ext>
              </a:extLst>
            </p:cNvPr>
            <p:cNvGrpSpPr/>
            <p:nvPr/>
          </p:nvGrpSpPr>
          <p:grpSpPr>
            <a:xfrm rot="2446845">
              <a:off x="2396201" y="3959459"/>
              <a:ext cx="142427" cy="152401"/>
              <a:chOff x="4785756" y="2861953"/>
              <a:chExt cx="142427" cy="15240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BBB061D-9360-7D4C-9925-310B47DA0114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62DDDBA-2FB0-7B4A-950E-E8EDCC0DBA1A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904EEA-AE00-454B-8B06-84AB06B52794}"/>
                </a:ext>
              </a:extLst>
            </p:cNvPr>
            <p:cNvGrpSpPr/>
            <p:nvPr/>
          </p:nvGrpSpPr>
          <p:grpSpPr>
            <a:xfrm rot="2446845">
              <a:off x="3532779" y="4443164"/>
              <a:ext cx="142427" cy="152401"/>
              <a:chOff x="4785756" y="2861953"/>
              <a:chExt cx="142427" cy="15240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279999D-5EA8-AD43-8023-2446FD478C27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60E9FA7-7340-2948-8362-8CB38C7041DB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1586616-8D7B-CC42-B1D1-41718A86DB52}"/>
                </a:ext>
              </a:extLst>
            </p:cNvPr>
            <p:cNvGrpSpPr/>
            <p:nvPr/>
          </p:nvGrpSpPr>
          <p:grpSpPr>
            <a:xfrm rot="2446845">
              <a:off x="4160158" y="4435896"/>
              <a:ext cx="142427" cy="152401"/>
              <a:chOff x="4785756" y="2861953"/>
              <a:chExt cx="142427" cy="152401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30D3B27-AC02-754A-82C8-288ADB5580C1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321F77B-4A29-A04E-BA07-B2E926703328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66B6A8F-4F62-E54E-81CF-01EFC5C09209}"/>
                </a:ext>
              </a:extLst>
            </p:cNvPr>
            <p:cNvGrpSpPr/>
            <p:nvPr/>
          </p:nvGrpSpPr>
          <p:grpSpPr>
            <a:xfrm rot="7790161">
              <a:off x="3828794" y="4841263"/>
              <a:ext cx="142427" cy="152401"/>
              <a:chOff x="4785756" y="2861953"/>
              <a:chExt cx="142427" cy="152401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8A3DB83-3FDB-9D4B-9E12-C217EB588658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10F1296-8D6F-4441-A373-30E75B579743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BFE10AD-B3B6-6848-9D52-B75CB3A084ED}"/>
                </a:ext>
              </a:extLst>
            </p:cNvPr>
            <p:cNvGrpSpPr/>
            <p:nvPr/>
          </p:nvGrpSpPr>
          <p:grpSpPr>
            <a:xfrm rot="7790161">
              <a:off x="4494793" y="3420751"/>
              <a:ext cx="142427" cy="152401"/>
              <a:chOff x="4785756" y="2861953"/>
              <a:chExt cx="142427" cy="152401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A55EF78-BB50-9F4F-A646-B280BA412B14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6ABD4E3-4118-9E42-A153-FD941FC5685B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5EF54B-FDE7-6643-8E99-0FF9B31E2513}"/>
                </a:ext>
              </a:extLst>
            </p:cNvPr>
            <p:cNvGrpSpPr/>
            <p:nvPr/>
          </p:nvGrpSpPr>
          <p:grpSpPr>
            <a:xfrm rot="7790161">
              <a:off x="4492235" y="4112990"/>
              <a:ext cx="142427" cy="152401"/>
              <a:chOff x="4785756" y="2861953"/>
              <a:chExt cx="142427" cy="152401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5B154C0-BD0F-3C42-921D-E7509292614F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1C81DAA-C635-8348-B2BE-C1E749A189DA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7C5B842-B6F6-9345-9259-343900DF65D8}"/>
                </a:ext>
              </a:extLst>
            </p:cNvPr>
            <p:cNvGrpSpPr/>
            <p:nvPr/>
          </p:nvGrpSpPr>
          <p:grpSpPr>
            <a:xfrm rot="7790161">
              <a:off x="3567889" y="2216471"/>
              <a:ext cx="142427" cy="152401"/>
              <a:chOff x="4785756" y="2861953"/>
              <a:chExt cx="142427" cy="152401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27E032F-9AE7-FB4F-94CD-B712CF90DA7C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24EB36F-C5CD-3043-B6CE-6CFB8C435344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54E5928-843B-774F-8DD6-F95B20B02845}"/>
                </a:ext>
              </a:extLst>
            </p:cNvPr>
            <p:cNvGrpSpPr/>
            <p:nvPr/>
          </p:nvGrpSpPr>
          <p:grpSpPr>
            <a:xfrm rot="7790161">
              <a:off x="2726377" y="3573506"/>
              <a:ext cx="142427" cy="152401"/>
              <a:chOff x="4785756" y="2861953"/>
              <a:chExt cx="142427" cy="152401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0D72C54-2619-D042-A50E-AEA842B3CA51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4D18DC0-7D1B-9D47-82FC-94E46F5C5AB0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7ED4796-6E6F-4B42-87E2-523F90AC4F01}"/>
                </a:ext>
              </a:extLst>
            </p:cNvPr>
            <p:cNvGrpSpPr/>
            <p:nvPr/>
          </p:nvGrpSpPr>
          <p:grpSpPr>
            <a:xfrm rot="7790161">
              <a:off x="2723820" y="4316540"/>
              <a:ext cx="142427" cy="152401"/>
              <a:chOff x="4785756" y="2861953"/>
              <a:chExt cx="142427" cy="152401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3B1B6FE-99A8-5F43-B70C-78B8C66BB071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2E2B22D-FC5D-E942-B6E7-4BF0A2421EEE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2E687D1-DC7C-B848-B333-409C43B9F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4089" y="3040371"/>
              <a:ext cx="431800" cy="419100"/>
            </a:xfrm>
            <a:prstGeom prst="rect">
              <a:avLst/>
            </a:prstGeom>
          </p:spPr>
        </p:pic>
      </p:grpSp>
      <p:pic>
        <p:nvPicPr>
          <p:cNvPr id="57" name="Picture 4" descr="Electron Orbital - Key Stage Wiki">
            <a:extLst>
              <a:ext uri="{FF2B5EF4-FFF2-40B4-BE49-F238E27FC236}">
                <a16:creationId xmlns:a16="http://schemas.microsoft.com/office/drawing/2014/main" id="{EF62E056-43CF-394D-8316-FB6BCC524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55" y="74321"/>
            <a:ext cx="5112888" cy="198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64ABD2F-99E7-AE4F-AAAA-351C94050053}"/>
              </a:ext>
            </a:extLst>
          </p:cNvPr>
          <p:cNvSpPr txBox="1"/>
          <p:nvPr/>
        </p:nvSpPr>
        <p:spPr>
          <a:xfrm>
            <a:off x="5670973" y="3150531"/>
            <a:ext cx="5858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some cases, it’s appropriate to make sure you have the right number of electrons. Here’s a tip: </a:t>
            </a:r>
            <a:r>
              <a:rPr lang="en-US" sz="2400" b="1" dirty="0"/>
              <a:t>add up all the FC’s</a:t>
            </a:r>
            <a:r>
              <a:rPr lang="en-US" sz="2400" dirty="0"/>
              <a:t>, should get the </a:t>
            </a:r>
            <a:r>
              <a:rPr lang="en-US" sz="2400" b="1" dirty="0"/>
              <a:t>net charge on the molecule </a:t>
            </a:r>
            <a:r>
              <a:rPr lang="en-US" sz="2400" dirty="0"/>
              <a:t>(zero unless otherwise indicated).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9E3613-D3CF-3742-873F-F328339A7A0A}"/>
              </a:ext>
            </a:extLst>
          </p:cNvPr>
          <p:cNvSpPr txBox="1"/>
          <p:nvPr/>
        </p:nvSpPr>
        <p:spPr>
          <a:xfrm>
            <a:off x="1330150" y="4627858"/>
            <a:ext cx="38779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atoms have </a:t>
            </a:r>
            <a:r>
              <a:rPr lang="en-US" sz="2400" dirty="0">
                <a:solidFill>
                  <a:srgbClr val="FF0000"/>
                </a:solidFill>
              </a:rPr>
              <a:t>FC = 0 </a:t>
            </a:r>
            <a:r>
              <a:rPr lang="en-US" sz="2400" dirty="0"/>
              <a:t>except N, which has </a:t>
            </a:r>
            <a:r>
              <a:rPr lang="en-US" sz="2400" dirty="0">
                <a:solidFill>
                  <a:srgbClr val="FF0000"/>
                </a:solidFill>
              </a:rPr>
              <a:t>FC = +1</a:t>
            </a:r>
            <a:r>
              <a:rPr lang="en-US" sz="2400" dirty="0"/>
              <a:t>. Predict this molecule is actually a </a:t>
            </a:r>
            <a:r>
              <a:rPr lang="en-US" sz="2400" b="1" dirty="0"/>
              <a:t>cation</a:t>
            </a:r>
            <a:r>
              <a:rPr lang="en-US" sz="2400" dirty="0"/>
              <a:t> with </a:t>
            </a:r>
            <a:r>
              <a:rPr lang="en-US" sz="2400" b="1" dirty="0">
                <a:solidFill>
                  <a:srgbClr val="FF0000"/>
                </a:solidFill>
              </a:rPr>
              <a:t>+1</a:t>
            </a:r>
            <a:r>
              <a:rPr lang="en-US" sz="2400" b="1" dirty="0"/>
              <a:t> net charge</a:t>
            </a:r>
            <a:r>
              <a:rPr lang="en-US" sz="2400" dirty="0"/>
              <a:t>.</a:t>
            </a:r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C39550BD-529C-0C47-BCAD-A306F026EC06}"/>
              </a:ext>
            </a:extLst>
          </p:cNvPr>
          <p:cNvSpPr/>
          <p:nvPr/>
        </p:nvSpPr>
        <p:spPr>
          <a:xfrm>
            <a:off x="689110" y="1825248"/>
            <a:ext cx="212035" cy="2596243"/>
          </a:xfrm>
          <a:prstGeom prst="leftBracket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BD24CCA8-61BD-5D42-A526-7554E34C1FB7}"/>
              </a:ext>
            </a:extLst>
          </p:cNvPr>
          <p:cNvSpPr/>
          <p:nvPr/>
        </p:nvSpPr>
        <p:spPr>
          <a:xfrm flipH="1">
            <a:off x="3968956" y="1814987"/>
            <a:ext cx="216668" cy="2596243"/>
          </a:xfrm>
          <a:prstGeom prst="leftBracket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EEB9D-09E0-A549-992A-67CBB817CBA8}"/>
              </a:ext>
            </a:extLst>
          </p:cNvPr>
          <p:cNvSpPr txBox="1"/>
          <p:nvPr/>
        </p:nvSpPr>
        <p:spPr>
          <a:xfrm>
            <a:off x="4185624" y="1325217"/>
            <a:ext cx="1022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2070042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Practice …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7" name="Picture 4" descr="Electron Orbital - Key Stage Wiki">
            <a:extLst>
              <a:ext uri="{FF2B5EF4-FFF2-40B4-BE49-F238E27FC236}">
                <a16:creationId xmlns:a16="http://schemas.microsoft.com/office/drawing/2014/main" id="{EF62E056-43CF-394D-8316-FB6BCC524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55" y="74321"/>
            <a:ext cx="5112888" cy="198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5A55209-2B17-CF40-B099-DF095D833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85"/>
          <a:stretch/>
        </p:blipFill>
        <p:spPr bwMode="auto">
          <a:xfrm>
            <a:off x="980659" y="1589525"/>
            <a:ext cx="3101009" cy="283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A7BFAE-4309-DF4B-B4B6-42CC25F4F7D9}"/>
              </a:ext>
            </a:extLst>
          </p:cNvPr>
          <p:cNvSpPr txBox="1"/>
          <p:nvPr/>
        </p:nvSpPr>
        <p:spPr>
          <a:xfrm>
            <a:off x="4081668" y="856242"/>
            <a:ext cx="18420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Charge?</a:t>
            </a:r>
          </a:p>
        </p:txBody>
      </p:sp>
    </p:spTree>
    <p:extLst>
      <p:ext uri="{BB962C8B-B14F-4D97-AF65-F5344CB8AC3E}">
        <p14:creationId xmlns:p14="http://schemas.microsoft.com/office/powerpoint/2010/main" val="2786176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Practice …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7" name="Picture 4" descr="Electron Orbital - Key Stage Wiki">
            <a:extLst>
              <a:ext uri="{FF2B5EF4-FFF2-40B4-BE49-F238E27FC236}">
                <a16:creationId xmlns:a16="http://schemas.microsoft.com/office/drawing/2014/main" id="{EF62E056-43CF-394D-8316-FB6BCC524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55" y="74321"/>
            <a:ext cx="5112888" cy="198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AFE4B5-95E5-C44E-A43F-4D984471A83A}"/>
              </a:ext>
            </a:extLst>
          </p:cNvPr>
          <p:cNvSpPr txBox="1"/>
          <p:nvPr/>
        </p:nvSpPr>
        <p:spPr>
          <a:xfrm>
            <a:off x="4081668" y="856242"/>
            <a:ext cx="1842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+1</a:t>
            </a:r>
            <a:endParaRPr lang="en-US" sz="3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07921F0-A094-B149-BA99-9D195595BEFE}"/>
              </a:ext>
            </a:extLst>
          </p:cNvPr>
          <p:cNvSpPr txBox="1"/>
          <p:nvPr/>
        </p:nvSpPr>
        <p:spPr>
          <a:xfrm>
            <a:off x="1330150" y="4627858"/>
            <a:ext cx="44345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atoms have FC = 0 except N, which has FC = +1. We’d predict this molecule is actually a </a:t>
            </a:r>
            <a:r>
              <a:rPr lang="en-US" sz="2400" b="1" dirty="0"/>
              <a:t>cation</a:t>
            </a:r>
            <a:r>
              <a:rPr lang="en-US" sz="2400" dirty="0"/>
              <a:t> with </a:t>
            </a:r>
            <a:r>
              <a:rPr lang="en-US" sz="2400" b="1" dirty="0">
                <a:solidFill>
                  <a:srgbClr val="FF0000"/>
                </a:solidFill>
              </a:rPr>
              <a:t>+1</a:t>
            </a:r>
            <a:r>
              <a:rPr lang="en-US" sz="2400" b="1" dirty="0"/>
              <a:t> net charge</a:t>
            </a:r>
            <a:r>
              <a:rPr lang="en-US" sz="2400" dirty="0"/>
              <a:t>.</a:t>
            </a:r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96EF0236-A891-BE4F-881E-A2FC7EE5C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85"/>
          <a:stretch/>
        </p:blipFill>
        <p:spPr bwMode="auto">
          <a:xfrm>
            <a:off x="980659" y="1589525"/>
            <a:ext cx="3101009" cy="283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163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Practice …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7" name="Picture 4" descr="Electron Orbital - Key Stage Wiki">
            <a:extLst>
              <a:ext uri="{FF2B5EF4-FFF2-40B4-BE49-F238E27FC236}">
                <a16:creationId xmlns:a16="http://schemas.microsoft.com/office/drawing/2014/main" id="{EF62E056-43CF-394D-8316-FB6BCC524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55" y="74321"/>
            <a:ext cx="5112888" cy="198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3EB7FFE-84B8-6B43-ABEA-24E02BCA2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85"/>
          <a:stretch/>
        </p:blipFill>
        <p:spPr bwMode="auto">
          <a:xfrm>
            <a:off x="980659" y="1589525"/>
            <a:ext cx="3101009" cy="283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0D2F6C-3B4D-A24A-A5A1-9256B2C3A24C}"/>
              </a:ext>
            </a:extLst>
          </p:cNvPr>
          <p:cNvSpPr txBox="1"/>
          <p:nvPr/>
        </p:nvSpPr>
        <p:spPr>
          <a:xfrm>
            <a:off x="6308035" y="3114261"/>
            <a:ext cx="5393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called the </a:t>
            </a:r>
            <a:r>
              <a:rPr lang="en-US" sz="2400" b="1" dirty="0"/>
              <a:t>ammonium ion</a:t>
            </a:r>
            <a:r>
              <a:rPr lang="en-US" sz="2400" dirty="0"/>
              <a:t>. It’s a component of commercial cleaning agents labeled “ammonia.” </a:t>
            </a:r>
            <a:endParaRPr lang="en-US" sz="2400" b="1" dirty="0"/>
          </a:p>
        </p:txBody>
      </p:sp>
      <p:pic>
        <p:nvPicPr>
          <p:cNvPr id="2050" name="Picture 2" descr="Image courtesy of smalljoys.tv">
            <a:extLst>
              <a:ext uri="{FF2B5EF4-FFF2-40B4-BE49-F238E27FC236}">
                <a16:creationId xmlns:a16="http://schemas.microsoft.com/office/drawing/2014/main" id="{9E86560F-2259-B04A-AB81-849A73694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431" y="4216387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67A528-4F23-C74A-B47E-B0B760751139}"/>
              </a:ext>
            </a:extLst>
          </p:cNvPr>
          <p:cNvSpPr txBox="1"/>
          <p:nvPr/>
        </p:nvSpPr>
        <p:spPr>
          <a:xfrm>
            <a:off x="1330150" y="4627858"/>
            <a:ext cx="44345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atoms have </a:t>
            </a:r>
            <a:r>
              <a:rPr lang="en-US" sz="2400" dirty="0">
                <a:solidFill>
                  <a:srgbClr val="FF0000"/>
                </a:solidFill>
              </a:rPr>
              <a:t>FC = 0 </a:t>
            </a:r>
            <a:r>
              <a:rPr lang="en-US" sz="2400" dirty="0"/>
              <a:t>except N, which has FC = </a:t>
            </a:r>
            <a:r>
              <a:rPr lang="en-US" sz="2400" dirty="0">
                <a:solidFill>
                  <a:srgbClr val="FF0000"/>
                </a:solidFill>
              </a:rPr>
              <a:t>+1</a:t>
            </a:r>
            <a:r>
              <a:rPr lang="en-US" sz="2400" dirty="0"/>
              <a:t>. We’d predict this molecule is actually a </a:t>
            </a:r>
            <a:r>
              <a:rPr lang="en-US" sz="2400" b="1" dirty="0"/>
              <a:t>cation</a:t>
            </a:r>
            <a:r>
              <a:rPr lang="en-US" sz="2400" dirty="0"/>
              <a:t> with </a:t>
            </a:r>
            <a:r>
              <a:rPr lang="en-US" sz="2400" b="1" dirty="0">
                <a:solidFill>
                  <a:srgbClr val="FF0000"/>
                </a:solidFill>
              </a:rPr>
              <a:t>+1</a:t>
            </a:r>
            <a:r>
              <a:rPr lang="en-US" sz="2400" b="1" dirty="0"/>
              <a:t> net charge</a:t>
            </a:r>
            <a:r>
              <a:rPr lang="en-US" sz="24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60DA14-69E5-C140-AA5C-3F6C1A2FF09C}"/>
              </a:ext>
            </a:extLst>
          </p:cNvPr>
          <p:cNvSpPr txBox="1"/>
          <p:nvPr/>
        </p:nvSpPr>
        <p:spPr>
          <a:xfrm>
            <a:off x="4081668" y="856242"/>
            <a:ext cx="1842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+1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298969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Practice …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7" name="Picture 4" descr="Electron Orbital - Key Stage Wiki">
            <a:extLst>
              <a:ext uri="{FF2B5EF4-FFF2-40B4-BE49-F238E27FC236}">
                <a16:creationId xmlns:a16="http://schemas.microsoft.com/office/drawing/2014/main" id="{EF62E056-43CF-394D-8316-FB6BCC524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55" y="74321"/>
            <a:ext cx="5112888" cy="198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EC0291-F857-A548-8294-49221AEB0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1" t="9033" r="6630" b="5819"/>
          <a:stretch/>
        </p:blipFill>
        <p:spPr bwMode="auto">
          <a:xfrm>
            <a:off x="808379" y="1946315"/>
            <a:ext cx="3517028" cy="215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E719A6-9E12-524A-AE85-3799FBD3C639}"/>
              </a:ext>
            </a:extLst>
          </p:cNvPr>
          <p:cNvSpPr txBox="1"/>
          <p:nvPr/>
        </p:nvSpPr>
        <p:spPr>
          <a:xfrm>
            <a:off x="4444676" y="1507958"/>
            <a:ext cx="18420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Charge?</a:t>
            </a:r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C4AF800B-D1D0-1C42-A7B5-70ABC739D456}"/>
              </a:ext>
            </a:extLst>
          </p:cNvPr>
          <p:cNvSpPr/>
          <p:nvPr/>
        </p:nvSpPr>
        <p:spPr>
          <a:xfrm>
            <a:off x="689110" y="1825248"/>
            <a:ext cx="212035" cy="2596243"/>
          </a:xfrm>
          <a:prstGeom prst="leftBracket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B0FDC776-8F21-CF45-A31A-E6976A5E4482}"/>
              </a:ext>
            </a:extLst>
          </p:cNvPr>
          <p:cNvSpPr/>
          <p:nvPr/>
        </p:nvSpPr>
        <p:spPr>
          <a:xfrm flipH="1">
            <a:off x="4141233" y="1814987"/>
            <a:ext cx="216668" cy="2596243"/>
          </a:xfrm>
          <a:prstGeom prst="leftBracket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32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Practice …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7" name="Picture 4" descr="Electron Orbital - Key Stage Wiki">
            <a:extLst>
              <a:ext uri="{FF2B5EF4-FFF2-40B4-BE49-F238E27FC236}">
                <a16:creationId xmlns:a16="http://schemas.microsoft.com/office/drawing/2014/main" id="{EF62E056-43CF-394D-8316-FB6BCC524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55" y="74321"/>
            <a:ext cx="5112888" cy="198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EC0291-F857-A548-8294-49221AEB0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1" t="9033" r="6630" b="5819"/>
          <a:stretch/>
        </p:blipFill>
        <p:spPr bwMode="auto">
          <a:xfrm>
            <a:off x="808379" y="1946315"/>
            <a:ext cx="3517028" cy="215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eft Bracket 11">
            <a:extLst>
              <a:ext uri="{FF2B5EF4-FFF2-40B4-BE49-F238E27FC236}">
                <a16:creationId xmlns:a16="http://schemas.microsoft.com/office/drawing/2014/main" id="{C4AF800B-D1D0-1C42-A7B5-70ABC739D456}"/>
              </a:ext>
            </a:extLst>
          </p:cNvPr>
          <p:cNvSpPr/>
          <p:nvPr/>
        </p:nvSpPr>
        <p:spPr>
          <a:xfrm>
            <a:off x="689110" y="1825248"/>
            <a:ext cx="212035" cy="2596243"/>
          </a:xfrm>
          <a:prstGeom prst="leftBracket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B0FDC776-8F21-CF45-A31A-E6976A5E4482}"/>
              </a:ext>
            </a:extLst>
          </p:cNvPr>
          <p:cNvSpPr/>
          <p:nvPr/>
        </p:nvSpPr>
        <p:spPr>
          <a:xfrm flipH="1">
            <a:off x="4141233" y="1814987"/>
            <a:ext cx="216668" cy="2596243"/>
          </a:xfrm>
          <a:prstGeom prst="leftBracket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37D9DC-EA73-CA40-9B5B-0A32AD93E88C}"/>
              </a:ext>
            </a:extLst>
          </p:cNvPr>
          <p:cNvSpPr txBox="1"/>
          <p:nvPr/>
        </p:nvSpPr>
        <p:spPr>
          <a:xfrm>
            <a:off x="1092139" y="4105075"/>
            <a:ext cx="109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(-1)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60A04-805A-9B41-BB89-F79C97286B67}"/>
              </a:ext>
            </a:extLst>
          </p:cNvPr>
          <p:cNvSpPr txBox="1"/>
          <p:nvPr/>
        </p:nvSpPr>
        <p:spPr>
          <a:xfrm>
            <a:off x="2216501" y="1418986"/>
            <a:ext cx="109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(-1)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8764D1-F2E0-3B4A-B2BA-5161D331E81B}"/>
              </a:ext>
            </a:extLst>
          </p:cNvPr>
          <p:cNvSpPr txBox="1"/>
          <p:nvPr/>
        </p:nvSpPr>
        <p:spPr>
          <a:xfrm>
            <a:off x="2296074" y="3874242"/>
            <a:ext cx="109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(+1)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CD3C8B-3828-5A48-BCF3-2ABEF48B8E7D}"/>
              </a:ext>
            </a:extLst>
          </p:cNvPr>
          <p:cNvSpPr txBox="1"/>
          <p:nvPr/>
        </p:nvSpPr>
        <p:spPr>
          <a:xfrm>
            <a:off x="3520214" y="2923286"/>
            <a:ext cx="109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0F6DD5-EA8E-8F46-BA68-058EC8F26F3E}"/>
              </a:ext>
            </a:extLst>
          </p:cNvPr>
          <p:cNvSpPr txBox="1"/>
          <p:nvPr/>
        </p:nvSpPr>
        <p:spPr>
          <a:xfrm>
            <a:off x="1330150" y="4627858"/>
            <a:ext cx="4434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We’d predict this molecule is an </a:t>
            </a:r>
            <a:r>
              <a:rPr lang="en-US" sz="2400" b="1" dirty="0"/>
              <a:t>anion</a:t>
            </a:r>
            <a:r>
              <a:rPr lang="en-US" sz="2400" dirty="0"/>
              <a:t> with </a:t>
            </a:r>
            <a:r>
              <a:rPr lang="en-US" sz="2400" b="1" dirty="0">
                <a:solidFill>
                  <a:srgbClr val="FF0000"/>
                </a:solidFill>
              </a:rPr>
              <a:t>-1</a:t>
            </a:r>
            <a:r>
              <a:rPr lang="en-US" sz="2400" b="1" dirty="0"/>
              <a:t> net charge</a:t>
            </a:r>
            <a:r>
              <a:rPr lang="en-US" sz="24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EEDC4D-03E2-A84C-850F-3EB682FD9FF3}"/>
              </a:ext>
            </a:extLst>
          </p:cNvPr>
          <p:cNvSpPr txBox="1"/>
          <p:nvPr/>
        </p:nvSpPr>
        <p:spPr>
          <a:xfrm>
            <a:off x="4473264" y="1352220"/>
            <a:ext cx="1842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-1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115851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LL O-O BONDS OF O3 ARE EQUAL - Chemistry - Chemical Bonding and Molecular  Structure - 9640879 | Meritnation.com">
            <a:extLst>
              <a:ext uri="{FF2B5EF4-FFF2-40B4-BE49-F238E27FC236}">
                <a16:creationId xmlns:a16="http://schemas.microsoft.com/office/drawing/2014/main" id="{1B328F63-6ED5-D847-A4FB-8133878CA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25"/>
          <a:stretch/>
        </p:blipFill>
        <p:spPr bwMode="auto">
          <a:xfrm>
            <a:off x="395781" y="765409"/>
            <a:ext cx="6601870" cy="333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0"/>
            <a:ext cx="120551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Formal charges when there’s equally-weighted resonance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BFEA4-7153-F443-8096-38C475380C65}"/>
              </a:ext>
            </a:extLst>
          </p:cNvPr>
          <p:cNvSpPr txBox="1"/>
          <p:nvPr/>
        </p:nvSpPr>
        <p:spPr>
          <a:xfrm>
            <a:off x="7168136" y="4980920"/>
            <a:ext cx="460443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What are </a:t>
            </a:r>
            <a:r>
              <a:rPr lang="en-US" sz="2400" b="1" dirty="0"/>
              <a:t>the resonance-averaged formal charges</a:t>
            </a:r>
            <a:r>
              <a:rPr lang="en-US" sz="2400" dirty="0"/>
              <a:t>?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6DA25E-2A6A-1446-A61A-B220F5FCB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566" y="4400639"/>
            <a:ext cx="2654300" cy="13215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45B98B-82D2-FB48-8977-0C0B928679B3}"/>
              </a:ext>
            </a:extLst>
          </p:cNvPr>
          <p:cNvSpPr txBox="1"/>
          <p:nvPr/>
        </p:nvSpPr>
        <p:spPr>
          <a:xfrm>
            <a:off x="6997651" y="1071233"/>
            <a:ext cx="460443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What are the formal charges on atoms in each resonance form?</a:t>
            </a:r>
          </a:p>
        </p:txBody>
      </p:sp>
    </p:spTree>
    <p:extLst>
      <p:ext uri="{BB962C8B-B14F-4D97-AF65-F5344CB8AC3E}">
        <p14:creationId xmlns:p14="http://schemas.microsoft.com/office/powerpoint/2010/main" val="3076036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37C6E8ED-E774-0948-AE82-C4DB1F0B8326}"/>
              </a:ext>
            </a:extLst>
          </p:cNvPr>
          <p:cNvSpPr txBox="1">
            <a:spLocks/>
          </p:cNvSpPr>
          <p:nvPr/>
        </p:nvSpPr>
        <p:spPr>
          <a:xfrm>
            <a:off x="-18953" y="0"/>
            <a:ext cx="11863448" cy="55814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Recap</a:t>
            </a:r>
            <a:endParaRPr lang="en-US" sz="3000" b="1" i="1" dirty="0">
              <a:latin typeface="+mn-lt"/>
            </a:endParaRPr>
          </a:p>
        </p:txBody>
      </p:sp>
      <p:pic>
        <p:nvPicPr>
          <p:cNvPr id="193" name="Picture 2" descr="ALL O-O BONDS OF O3 ARE EQUAL - Chemistry - Chemical Bonding and Molecular  Structure - 9640879 | Meritnation.com">
            <a:extLst>
              <a:ext uri="{FF2B5EF4-FFF2-40B4-BE49-F238E27FC236}">
                <a16:creationId xmlns:a16="http://schemas.microsoft.com/office/drawing/2014/main" id="{C88B94AE-C16F-B04F-9238-D7551EDDF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20" y="480853"/>
            <a:ext cx="4622275" cy="347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EBBFC6-EABC-2E42-838D-C29305983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771" y="1532505"/>
            <a:ext cx="5786625" cy="451671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6C865CB8-6B13-4144-A8BD-307D01D23D0D}"/>
              </a:ext>
            </a:extLst>
          </p:cNvPr>
          <p:cNvSpPr txBox="1"/>
          <p:nvPr/>
        </p:nvSpPr>
        <p:spPr>
          <a:xfrm>
            <a:off x="504164" y="4729433"/>
            <a:ext cx="11005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Resonance-averaged bond orders </a:t>
            </a:r>
          </a:p>
          <a:p>
            <a:r>
              <a:rPr lang="en-US" sz="2400" u="sng" dirty="0"/>
              <a:t>Prediction</a:t>
            </a:r>
            <a:r>
              <a:rPr lang="en-US" sz="2400" dirty="0"/>
              <a:t>: Bond order should be around </a:t>
            </a:r>
            <a:r>
              <a:rPr lang="en-US" sz="2400" b="1" dirty="0">
                <a:solidFill>
                  <a:srgbClr val="7030A0"/>
                </a:solidFill>
              </a:rPr>
              <a:t>1.5</a:t>
            </a:r>
            <a:r>
              <a:rPr lang="en-US" sz="2400" dirty="0"/>
              <a:t>.</a:t>
            </a:r>
            <a:endParaRPr lang="en-US" sz="2400" b="1" dirty="0">
              <a:solidFill>
                <a:srgbClr val="7030A0"/>
              </a:solidFill>
            </a:endParaRPr>
          </a:p>
          <a:p>
            <a:r>
              <a:rPr lang="en-US" sz="2400" u="sng" dirty="0"/>
              <a:t>Observation (according to Spartan)</a:t>
            </a:r>
            <a:r>
              <a:rPr lang="en-US" sz="2400" dirty="0"/>
              <a:t>: </a:t>
            </a:r>
            <a:r>
              <a:rPr lang="en-US" sz="2400" dirty="0" err="1"/>
              <a:t>Mulliken</a:t>
            </a:r>
            <a:r>
              <a:rPr lang="en-US" sz="2400" dirty="0"/>
              <a:t> bond order = </a:t>
            </a:r>
            <a:r>
              <a:rPr lang="en-US" sz="2400" b="1" dirty="0">
                <a:solidFill>
                  <a:srgbClr val="7030A0"/>
                </a:solidFill>
              </a:rPr>
              <a:t>1.34</a:t>
            </a:r>
            <a:r>
              <a:rPr lang="en-US" sz="2400" dirty="0"/>
              <a:t>.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5904B8-51F2-2342-B5C7-FC5AD618494C}"/>
              </a:ext>
            </a:extLst>
          </p:cNvPr>
          <p:cNvSpPr txBox="1"/>
          <p:nvPr/>
        </p:nvSpPr>
        <p:spPr>
          <a:xfrm>
            <a:off x="3408998" y="3190898"/>
            <a:ext cx="808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1.5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AE6B0A-1284-8A43-B24C-323F5B8A42E8}"/>
              </a:ext>
            </a:extLst>
          </p:cNvPr>
          <p:cNvSpPr txBox="1"/>
          <p:nvPr/>
        </p:nvSpPr>
        <p:spPr>
          <a:xfrm>
            <a:off x="4829261" y="660160"/>
            <a:ext cx="808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77DD4C-0DB5-744D-A752-5AEDBC17C3B0}"/>
              </a:ext>
            </a:extLst>
          </p:cNvPr>
          <p:cNvSpPr txBox="1"/>
          <p:nvPr/>
        </p:nvSpPr>
        <p:spPr>
          <a:xfrm>
            <a:off x="3924733" y="675991"/>
            <a:ext cx="808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2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E50443-8E5B-2D49-8EE5-B2BB5FB125C1}"/>
              </a:ext>
            </a:extLst>
          </p:cNvPr>
          <p:cNvSpPr txBox="1"/>
          <p:nvPr/>
        </p:nvSpPr>
        <p:spPr>
          <a:xfrm>
            <a:off x="2325488" y="3190898"/>
            <a:ext cx="808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1.5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F3BC50-9D65-394E-9CB3-49B35A26F4BC}"/>
              </a:ext>
            </a:extLst>
          </p:cNvPr>
          <p:cNvSpPr txBox="1"/>
          <p:nvPr/>
        </p:nvSpPr>
        <p:spPr>
          <a:xfrm>
            <a:off x="1802563" y="669662"/>
            <a:ext cx="808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2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83051-7459-FB41-82D1-0C76AFC7DB26}"/>
              </a:ext>
            </a:extLst>
          </p:cNvPr>
          <p:cNvSpPr txBox="1"/>
          <p:nvPr/>
        </p:nvSpPr>
        <p:spPr>
          <a:xfrm>
            <a:off x="983888" y="701828"/>
            <a:ext cx="808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1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852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LL O-O BONDS OF O3 ARE EQUAL - Chemistry - Chemical Bonding and Molecular  Structure - 9640879 | Meritnation.com">
            <a:extLst>
              <a:ext uri="{FF2B5EF4-FFF2-40B4-BE49-F238E27FC236}">
                <a16:creationId xmlns:a16="http://schemas.microsoft.com/office/drawing/2014/main" id="{1B328F63-6ED5-D847-A4FB-8133878CA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25"/>
          <a:stretch/>
        </p:blipFill>
        <p:spPr bwMode="auto">
          <a:xfrm>
            <a:off x="395781" y="765409"/>
            <a:ext cx="6601870" cy="333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0"/>
            <a:ext cx="120551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Formal charges when there’s equally-weighted resonance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B51388-31A9-5548-9201-D76ACD41D163}"/>
              </a:ext>
            </a:extLst>
          </p:cNvPr>
          <p:cNvGrpSpPr/>
          <p:nvPr/>
        </p:nvGrpSpPr>
        <p:grpSpPr>
          <a:xfrm>
            <a:off x="547708" y="428871"/>
            <a:ext cx="6449943" cy="2176449"/>
            <a:chOff x="547708" y="428871"/>
            <a:chExt cx="6449943" cy="21764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5AAF56-090D-9140-ACB3-3608C31126B0}"/>
                </a:ext>
              </a:extLst>
            </p:cNvPr>
            <p:cNvSpPr txBox="1"/>
            <p:nvPr/>
          </p:nvSpPr>
          <p:spPr>
            <a:xfrm>
              <a:off x="547708" y="2118146"/>
              <a:ext cx="956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(-1)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4C9F4E-E9A4-2748-8F5A-80333720979F}"/>
                </a:ext>
              </a:extLst>
            </p:cNvPr>
            <p:cNvSpPr txBox="1"/>
            <p:nvPr/>
          </p:nvSpPr>
          <p:spPr>
            <a:xfrm>
              <a:off x="1413343" y="428871"/>
              <a:ext cx="956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(+1)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57154B-A309-D84E-BC08-30804AFFC7F4}"/>
                </a:ext>
              </a:extLst>
            </p:cNvPr>
            <p:cNvSpPr txBox="1"/>
            <p:nvPr/>
          </p:nvSpPr>
          <p:spPr>
            <a:xfrm>
              <a:off x="2083173" y="2118146"/>
              <a:ext cx="535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(0)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B36914-F4CB-5D4C-BDD8-87A5F65126AF}"/>
                </a:ext>
              </a:extLst>
            </p:cNvPr>
            <p:cNvSpPr txBox="1"/>
            <p:nvPr/>
          </p:nvSpPr>
          <p:spPr>
            <a:xfrm>
              <a:off x="6278079" y="2143655"/>
              <a:ext cx="719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(-1)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BE628F-C198-C04E-84A2-33D5A403B20E}"/>
                </a:ext>
              </a:extLst>
            </p:cNvPr>
            <p:cNvSpPr txBox="1"/>
            <p:nvPr/>
          </p:nvSpPr>
          <p:spPr>
            <a:xfrm>
              <a:off x="4701422" y="2133061"/>
              <a:ext cx="535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(0)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62262F-6BBE-7C47-BCD1-22791B474764}"/>
                </a:ext>
              </a:extLst>
            </p:cNvPr>
            <p:cNvSpPr txBox="1"/>
            <p:nvPr/>
          </p:nvSpPr>
          <p:spPr>
            <a:xfrm>
              <a:off x="5560925" y="428871"/>
              <a:ext cx="863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(+1)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76DA25E-2A6A-1446-A61A-B220F5FCB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566" y="4400639"/>
            <a:ext cx="2654300" cy="13215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76EA74-5EAC-AF48-9B73-BC0A7E449373}"/>
              </a:ext>
            </a:extLst>
          </p:cNvPr>
          <p:cNvSpPr txBox="1"/>
          <p:nvPr/>
        </p:nvSpPr>
        <p:spPr>
          <a:xfrm>
            <a:off x="7168136" y="4980920"/>
            <a:ext cx="460443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What are </a:t>
            </a:r>
            <a:r>
              <a:rPr lang="en-US" sz="2400" b="1" dirty="0"/>
              <a:t>the resonance-averaged formal charges</a:t>
            </a:r>
            <a:r>
              <a:rPr lang="en-US" sz="2400" dirty="0"/>
              <a:t>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DB5BA9-902B-954C-9BCF-B13B95D964E4}"/>
              </a:ext>
            </a:extLst>
          </p:cNvPr>
          <p:cNvSpPr txBox="1"/>
          <p:nvPr/>
        </p:nvSpPr>
        <p:spPr>
          <a:xfrm>
            <a:off x="6997651" y="1071233"/>
            <a:ext cx="460443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What are the formal charges on atoms in each resonance form?</a:t>
            </a:r>
          </a:p>
        </p:txBody>
      </p:sp>
    </p:spTree>
    <p:extLst>
      <p:ext uri="{BB962C8B-B14F-4D97-AF65-F5344CB8AC3E}">
        <p14:creationId xmlns:p14="http://schemas.microsoft.com/office/powerpoint/2010/main" val="364491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LL O-O BONDS OF O3 ARE EQUAL - Chemistry - Chemical Bonding and Molecular  Structure - 9640879 | Meritnation.com">
            <a:extLst>
              <a:ext uri="{FF2B5EF4-FFF2-40B4-BE49-F238E27FC236}">
                <a16:creationId xmlns:a16="http://schemas.microsoft.com/office/drawing/2014/main" id="{1B328F63-6ED5-D847-A4FB-8133878CA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25"/>
          <a:stretch/>
        </p:blipFill>
        <p:spPr bwMode="auto">
          <a:xfrm>
            <a:off x="395781" y="765409"/>
            <a:ext cx="6601870" cy="333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0"/>
            <a:ext cx="120551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Formal charges when there’s equally-weighted resonance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6DA25E-2A6A-1446-A61A-B220F5FCB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566" y="4400639"/>
            <a:ext cx="2654300" cy="132153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91419A8-6979-DD45-9067-39D332B54368}"/>
              </a:ext>
            </a:extLst>
          </p:cNvPr>
          <p:cNvGrpSpPr/>
          <p:nvPr/>
        </p:nvGrpSpPr>
        <p:grpSpPr>
          <a:xfrm>
            <a:off x="2083172" y="4002576"/>
            <a:ext cx="3628859" cy="1283894"/>
            <a:chOff x="2083172" y="4002576"/>
            <a:chExt cx="3628859" cy="128389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D3AD3C-8C7D-9149-9513-F868DF5624CB}"/>
                </a:ext>
              </a:extLst>
            </p:cNvPr>
            <p:cNvSpPr txBox="1"/>
            <p:nvPr/>
          </p:nvSpPr>
          <p:spPr>
            <a:xfrm>
              <a:off x="3429178" y="4002576"/>
              <a:ext cx="774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(+1)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233677-BC38-B94A-8B7D-69BD03ED4665}"/>
                </a:ext>
              </a:extLst>
            </p:cNvPr>
            <p:cNvSpPr txBox="1"/>
            <p:nvPr/>
          </p:nvSpPr>
          <p:spPr>
            <a:xfrm>
              <a:off x="2083172" y="4724819"/>
              <a:ext cx="796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(-.5)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7AB293-709E-F045-B626-FB3A4DC21FE8}"/>
                </a:ext>
              </a:extLst>
            </p:cNvPr>
            <p:cNvSpPr txBox="1"/>
            <p:nvPr/>
          </p:nvSpPr>
          <p:spPr>
            <a:xfrm>
              <a:off x="4756249" y="4824805"/>
              <a:ext cx="955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(-.5)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9ABA6DC-9ABE-734F-809D-A821769A9E84}"/>
              </a:ext>
            </a:extLst>
          </p:cNvPr>
          <p:cNvSpPr txBox="1"/>
          <p:nvPr/>
        </p:nvSpPr>
        <p:spPr>
          <a:xfrm>
            <a:off x="7168136" y="4980920"/>
            <a:ext cx="460443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What are </a:t>
            </a:r>
            <a:r>
              <a:rPr lang="en-US" sz="2400" b="1" dirty="0"/>
              <a:t>the resonance-averaged formal charges</a:t>
            </a:r>
            <a:r>
              <a:rPr lang="en-US" sz="2400" dirty="0"/>
              <a:t>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6713BD-8C2A-174F-9CED-F47CABC2E6D9}"/>
              </a:ext>
            </a:extLst>
          </p:cNvPr>
          <p:cNvSpPr txBox="1"/>
          <p:nvPr/>
        </p:nvSpPr>
        <p:spPr>
          <a:xfrm>
            <a:off x="6997651" y="1071233"/>
            <a:ext cx="460443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What are the formal charges on atoms in each resonance form?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5030AA-228A-344B-A045-C15C0F29C838}"/>
              </a:ext>
            </a:extLst>
          </p:cNvPr>
          <p:cNvGrpSpPr/>
          <p:nvPr/>
        </p:nvGrpSpPr>
        <p:grpSpPr>
          <a:xfrm>
            <a:off x="547708" y="428871"/>
            <a:ext cx="6449943" cy="2176449"/>
            <a:chOff x="547708" y="428871"/>
            <a:chExt cx="6449943" cy="21764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B20E4E-B932-E447-8777-33B7FE2B3E22}"/>
                </a:ext>
              </a:extLst>
            </p:cNvPr>
            <p:cNvSpPr txBox="1"/>
            <p:nvPr/>
          </p:nvSpPr>
          <p:spPr>
            <a:xfrm>
              <a:off x="547708" y="2118146"/>
              <a:ext cx="956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(-1)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651677-0541-1A43-91D2-4176A831FE8B}"/>
                </a:ext>
              </a:extLst>
            </p:cNvPr>
            <p:cNvSpPr txBox="1"/>
            <p:nvPr/>
          </p:nvSpPr>
          <p:spPr>
            <a:xfrm>
              <a:off x="1413343" y="428871"/>
              <a:ext cx="956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(+1)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11E892-8877-5240-B5A6-3E6C50D900A1}"/>
                </a:ext>
              </a:extLst>
            </p:cNvPr>
            <p:cNvSpPr txBox="1"/>
            <p:nvPr/>
          </p:nvSpPr>
          <p:spPr>
            <a:xfrm>
              <a:off x="2083173" y="2118146"/>
              <a:ext cx="535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(0)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F9D907-E52C-D347-ADB3-5BB08B06F3B6}"/>
                </a:ext>
              </a:extLst>
            </p:cNvPr>
            <p:cNvSpPr txBox="1"/>
            <p:nvPr/>
          </p:nvSpPr>
          <p:spPr>
            <a:xfrm>
              <a:off x="6278079" y="2143655"/>
              <a:ext cx="719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(-1)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020A78-EEE3-9440-AE87-3FCC6EA757C7}"/>
                </a:ext>
              </a:extLst>
            </p:cNvPr>
            <p:cNvSpPr txBox="1"/>
            <p:nvPr/>
          </p:nvSpPr>
          <p:spPr>
            <a:xfrm>
              <a:off x="4701422" y="2133061"/>
              <a:ext cx="535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(0)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FAB466-87FE-B646-B511-40AFEB871026}"/>
                </a:ext>
              </a:extLst>
            </p:cNvPr>
            <p:cNvSpPr txBox="1"/>
            <p:nvPr/>
          </p:nvSpPr>
          <p:spPr>
            <a:xfrm>
              <a:off x="5560925" y="428871"/>
              <a:ext cx="863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(+1)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8765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X-Y-Z delocalization and allylic lone pairs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261549-66DA-F248-87A5-F9A0AC03797C}"/>
              </a:ext>
            </a:extLst>
          </p:cNvPr>
          <p:cNvGrpSpPr/>
          <p:nvPr/>
        </p:nvGrpSpPr>
        <p:grpSpPr>
          <a:xfrm rot="7678380">
            <a:off x="6431448" y="1372717"/>
            <a:ext cx="142427" cy="152401"/>
            <a:chOff x="4785756" y="2861953"/>
            <a:chExt cx="142427" cy="15240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3EFE92B-58C8-C642-831E-BC2B0E66FBA6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A02FE4-7EDC-FF4A-823E-3BBB58BF941C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2">
            <a:extLst>
              <a:ext uri="{FF2B5EF4-FFF2-40B4-BE49-F238E27FC236}">
                <a16:creationId xmlns:a16="http://schemas.microsoft.com/office/drawing/2014/main" id="{46E5D135-AD3B-C445-AF46-EF87DC1D5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5" t="53390" r="30906"/>
          <a:stretch/>
        </p:blipFill>
        <p:spPr bwMode="auto">
          <a:xfrm>
            <a:off x="5603331" y="1821711"/>
            <a:ext cx="669164" cy="27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2BB948-3BCF-E449-A409-15D51E7478F7}"/>
              </a:ext>
            </a:extLst>
          </p:cNvPr>
          <p:cNvSpPr txBox="1"/>
          <p:nvPr/>
        </p:nvSpPr>
        <p:spPr>
          <a:xfrm>
            <a:off x="3911200" y="1488631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DF4C99-B92D-6342-8EBB-CD2CB5433EA1}"/>
              </a:ext>
            </a:extLst>
          </p:cNvPr>
          <p:cNvSpPr txBox="1"/>
          <p:nvPr/>
        </p:nvSpPr>
        <p:spPr>
          <a:xfrm>
            <a:off x="6286809" y="1503936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Z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74493-C9A0-8B4B-978C-EFC519CAAE9C}"/>
              </a:ext>
            </a:extLst>
          </p:cNvPr>
          <p:cNvGrpSpPr/>
          <p:nvPr/>
        </p:nvGrpSpPr>
        <p:grpSpPr>
          <a:xfrm>
            <a:off x="4408526" y="1766088"/>
            <a:ext cx="669164" cy="406994"/>
            <a:chOff x="4637621" y="2848295"/>
            <a:chExt cx="669164" cy="406994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6CB7A893-9BB4-5A45-A8E2-10A3F585FB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4637621" y="2848295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B524332D-4CB8-4D40-8FDC-50D8812C55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4637621" y="2976245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055C566-91D9-0040-9387-199CE10FBFDE}"/>
              </a:ext>
            </a:extLst>
          </p:cNvPr>
          <p:cNvSpPr txBox="1"/>
          <p:nvPr/>
        </p:nvSpPr>
        <p:spPr>
          <a:xfrm>
            <a:off x="5132287" y="1463151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E0AAAA-9F83-C544-86E8-CA4572FA6DC8}"/>
              </a:ext>
            </a:extLst>
          </p:cNvPr>
          <p:cNvSpPr txBox="1"/>
          <p:nvPr/>
        </p:nvSpPr>
        <p:spPr>
          <a:xfrm>
            <a:off x="7896047" y="1497332"/>
            <a:ext cx="388551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Electrons written above Z are called an </a:t>
            </a:r>
            <a:r>
              <a:rPr lang="en-US" sz="2400" b="1" dirty="0"/>
              <a:t>allylic lone pair</a:t>
            </a:r>
          </a:p>
        </p:txBody>
      </p:sp>
    </p:spTree>
    <p:extLst>
      <p:ext uri="{BB962C8B-B14F-4D97-AF65-F5344CB8AC3E}">
        <p14:creationId xmlns:p14="http://schemas.microsoft.com/office/powerpoint/2010/main" val="3402196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X-Y-Z delocalization and allylic lone pairs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261549-66DA-F248-87A5-F9A0AC03797C}"/>
              </a:ext>
            </a:extLst>
          </p:cNvPr>
          <p:cNvGrpSpPr/>
          <p:nvPr/>
        </p:nvGrpSpPr>
        <p:grpSpPr>
          <a:xfrm rot="7678380">
            <a:off x="6431448" y="2846951"/>
            <a:ext cx="142427" cy="152401"/>
            <a:chOff x="4785756" y="2861953"/>
            <a:chExt cx="142427" cy="15240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3EFE92B-58C8-C642-831E-BC2B0E66FBA6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A02FE4-7EDC-FF4A-823E-3BBB58BF941C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2">
            <a:extLst>
              <a:ext uri="{FF2B5EF4-FFF2-40B4-BE49-F238E27FC236}">
                <a16:creationId xmlns:a16="http://schemas.microsoft.com/office/drawing/2014/main" id="{46E5D135-AD3B-C445-AF46-EF87DC1D5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5" t="53390" r="30906"/>
          <a:stretch/>
        </p:blipFill>
        <p:spPr bwMode="auto">
          <a:xfrm>
            <a:off x="5603331" y="3295945"/>
            <a:ext cx="669164" cy="27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2BB948-3BCF-E449-A409-15D51E7478F7}"/>
              </a:ext>
            </a:extLst>
          </p:cNvPr>
          <p:cNvSpPr txBox="1"/>
          <p:nvPr/>
        </p:nvSpPr>
        <p:spPr>
          <a:xfrm>
            <a:off x="3911200" y="2962865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DF4C99-B92D-6342-8EBB-CD2CB5433EA1}"/>
              </a:ext>
            </a:extLst>
          </p:cNvPr>
          <p:cNvSpPr txBox="1"/>
          <p:nvPr/>
        </p:nvSpPr>
        <p:spPr>
          <a:xfrm>
            <a:off x="6286809" y="2978170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Z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74493-C9A0-8B4B-978C-EFC519CAAE9C}"/>
              </a:ext>
            </a:extLst>
          </p:cNvPr>
          <p:cNvGrpSpPr/>
          <p:nvPr/>
        </p:nvGrpSpPr>
        <p:grpSpPr>
          <a:xfrm>
            <a:off x="4408526" y="3240322"/>
            <a:ext cx="669164" cy="406994"/>
            <a:chOff x="4637621" y="2848295"/>
            <a:chExt cx="669164" cy="406994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6CB7A893-9BB4-5A45-A8E2-10A3F585FB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4637621" y="2848295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B524332D-4CB8-4D40-8FDC-50D8812C55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4637621" y="2976245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055C566-91D9-0040-9387-199CE10FBFDE}"/>
              </a:ext>
            </a:extLst>
          </p:cNvPr>
          <p:cNvSpPr txBox="1"/>
          <p:nvPr/>
        </p:nvSpPr>
        <p:spPr>
          <a:xfrm>
            <a:off x="5132287" y="2937385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Y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A1C16906-70A2-D44E-B809-16D11538AB6A}"/>
              </a:ext>
            </a:extLst>
          </p:cNvPr>
          <p:cNvSpPr/>
          <p:nvPr/>
        </p:nvSpPr>
        <p:spPr>
          <a:xfrm flipV="1">
            <a:off x="6017157" y="2500600"/>
            <a:ext cx="524659" cy="1146715"/>
          </a:xfrm>
          <a:prstGeom prst="arc">
            <a:avLst>
              <a:gd name="adj1" fmla="val 2994929"/>
              <a:gd name="adj2" fmla="val 9687943"/>
            </a:avLst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0AFBCAF-9E94-A941-B428-3B669B0BC414}"/>
              </a:ext>
            </a:extLst>
          </p:cNvPr>
          <p:cNvSpPr/>
          <p:nvPr/>
        </p:nvSpPr>
        <p:spPr>
          <a:xfrm flipV="1">
            <a:off x="4118504" y="2521817"/>
            <a:ext cx="524659" cy="1146715"/>
          </a:xfrm>
          <a:prstGeom prst="arc">
            <a:avLst>
              <a:gd name="adj1" fmla="val 557412"/>
              <a:gd name="adj2" fmla="val 9687943"/>
            </a:avLst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37DA8D-540A-104C-A04B-29631B7033FE}"/>
              </a:ext>
            </a:extLst>
          </p:cNvPr>
          <p:cNvGrpSpPr/>
          <p:nvPr/>
        </p:nvGrpSpPr>
        <p:grpSpPr>
          <a:xfrm rot="7678380">
            <a:off x="4047289" y="4379316"/>
            <a:ext cx="142427" cy="152401"/>
            <a:chOff x="4785756" y="2861953"/>
            <a:chExt cx="142427" cy="15240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7E6D80F-8E57-9E44-9CFA-233E67B8CA3C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60559C1-E5C1-A247-878D-76A9418BF37D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49C590EF-49FD-3D45-91C1-B8D70EFA3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5" t="53390" r="30906"/>
          <a:stretch/>
        </p:blipFill>
        <p:spPr bwMode="auto">
          <a:xfrm>
            <a:off x="5569121" y="4773292"/>
            <a:ext cx="669164" cy="27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713884-352C-8E47-AC88-111B19FDFE3B}"/>
              </a:ext>
            </a:extLst>
          </p:cNvPr>
          <p:cNvSpPr txBox="1"/>
          <p:nvPr/>
        </p:nvSpPr>
        <p:spPr>
          <a:xfrm>
            <a:off x="3876990" y="4440212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645D2F-F805-D347-B7F3-8045AB6B986D}"/>
              </a:ext>
            </a:extLst>
          </p:cNvPr>
          <p:cNvSpPr txBox="1"/>
          <p:nvPr/>
        </p:nvSpPr>
        <p:spPr>
          <a:xfrm>
            <a:off x="6252599" y="4455517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Z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BBC352-81BE-C147-8BD9-F531A0DF717D}"/>
              </a:ext>
            </a:extLst>
          </p:cNvPr>
          <p:cNvGrpSpPr/>
          <p:nvPr/>
        </p:nvGrpSpPr>
        <p:grpSpPr>
          <a:xfrm>
            <a:off x="4374316" y="4845619"/>
            <a:ext cx="1863969" cy="331955"/>
            <a:chOff x="4637621" y="2976245"/>
            <a:chExt cx="1863969" cy="331955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8EEBEB4-0A88-8B4B-BDE9-BD329892B1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5832426" y="3029156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60A5BE47-EB5F-9C46-9092-510B2D734E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4637621" y="2976245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E17ADC8-2851-6A47-87A4-081949266AF3}"/>
              </a:ext>
            </a:extLst>
          </p:cNvPr>
          <p:cNvSpPr txBox="1"/>
          <p:nvPr/>
        </p:nvSpPr>
        <p:spPr>
          <a:xfrm>
            <a:off x="5098077" y="4414732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Y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5D965C6-FFBB-554F-895C-056830DA82CB}"/>
              </a:ext>
            </a:extLst>
          </p:cNvPr>
          <p:cNvGrpSpPr/>
          <p:nvPr/>
        </p:nvGrpSpPr>
        <p:grpSpPr>
          <a:xfrm rot="7678380">
            <a:off x="6431448" y="1372717"/>
            <a:ext cx="142427" cy="152401"/>
            <a:chOff x="4785756" y="2861953"/>
            <a:chExt cx="142427" cy="15240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F0CE170-68C3-9C4E-9393-6B988FFCF9B4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3E41A9D-AAC9-5047-A142-079DCF14866E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Picture 2">
            <a:extLst>
              <a:ext uri="{FF2B5EF4-FFF2-40B4-BE49-F238E27FC236}">
                <a16:creationId xmlns:a16="http://schemas.microsoft.com/office/drawing/2014/main" id="{B1B7E694-BD18-CD4B-93ED-424BFF3A2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5" t="53390" r="30906"/>
          <a:stretch/>
        </p:blipFill>
        <p:spPr bwMode="auto">
          <a:xfrm>
            <a:off x="5603331" y="1821711"/>
            <a:ext cx="669164" cy="27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EF6F714-87E0-084B-897E-F2F93E1D3BF6}"/>
              </a:ext>
            </a:extLst>
          </p:cNvPr>
          <p:cNvSpPr txBox="1"/>
          <p:nvPr/>
        </p:nvSpPr>
        <p:spPr>
          <a:xfrm>
            <a:off x="3911200" y="1488631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7B1E6A-2BDB-134F-85BD-00AAAF89245A}"/>
              </a:ext>
            </a:extLst>
          </p:cNvPr>
          <p:cNvSpPr txBox="1"/>
          <p:nvPr/>
        </p:nvSpPr>
        <p:spPr>
          <a:xfrm>
            <a:off x="6286809" y="1503936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Z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CE23AED-526B-D241-82DD-97134C6E48DE}"/>
              </a:ext>
            </a:extLst>
          </p:cNvPr>
          <p:cNvGrpSpPr/>
          <p:nvPr/>
        </p:nvGrpSpPr>
        <p:grpSpPr>
          <a:xfrm>
            <a:off x="4408526" y="1766088"/>
            <a:ext cx="669164" cy="406994"/>
            <a:chOff x="4637621" y="2848295"/>
            <a:chExt cx="669164" cy="406994"/>
          </a:xfrm>
        </p:grpSpPr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9B60A563-4592-034C-90D8-40018785E0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4637621" y="2848295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A818C9EE-C06E-5B49-B8A7-1C97F7DC3C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4637621" y="2976245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BA2CD19F-E347-7242-8C6C-626434CDA65C}"/>
              </a:ext>
            </a:extLst>
          </p:cNvPr>
          <p:cNvSpPr txBox="1"/>
          <p:nvPr/>
        </p:nvSpPr>
        <p:spPr>
          <a:xfrm>
            <a:off x="5132287" y="1463151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81851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X-Y-Z delocalization and allylic lone pairs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261549-66DA-F248-87A5-F9A0AC03797C}"/>
              </a:ext>
            </a:extLst>
          </p:cNvPr>
          <p:cNvGrpSpPr/>
          <p:nvPr/>
        </p:nvGrpSpPr>
        <p:grpSpPr>
          <a:xfrm rot="7678380">
            <a:off x="6431448" y="2846951"/>
            <a:ext cx="142427" cy="152401"/>
            <a:chOff x="4785756" y="2861953"/>
            <a:chExt cx="142427" cy="15240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3EFE92B-58C8-C642-831E-BC2B0E66FBA6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A02FE4-7EDC-FF4A-823E-3BBB58BF941C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2">
            <a:extLst>
              <a:ext uri="{FF2B5EF4-FFF2-40B4-BE49-F238E27FC236}">
                <a16:creationId xmlns:a16="http://schemas.microsoft.com/office/drawing/2014/main" id="{46E5D135-AD3B-C445-AF46-EF87DC1D5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5" t="53390" r="30906"/>
          <a:stretch/>
        </p:blipFill>
        <p:spPr bwMode="auto">
          <a:xfrm>
            <a:off x="5603331" y="3295945"/>
            <a:ext cx="669164" cy="27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2BB948-3BCF-E449-A409-15D51E7478F7}"/>
              </a:ext>
            </a:extLst>
          </p:cNvPr>
          <p:cNvSpPr txBox="1"/>
          <p:nvPr/>
        </p:nvSpPr>
        <p:spPr>
          <a:xfrm>
            <a:off x="3911200" y="2962865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DF4C99-B92D-6342-8EBB-CD2CB5433EA1}"/>
              </a:ext>
            </a:extLst>
          </p:cNvPr>
          <p:cNvSpPr txBox="1"/>
          <p:nvPr/>
        </p:nvSpPr>
        <p:spPr>
          <a:xfrm>
            <a:off x="6286809" y="2978170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Z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74493-C9A0-8B4B-978C-EFC519CAAE9C}"/>
              </a:ext>
            </a:extLst>
          </p:cNvPr>
          <p:cNvGrpSpPr/>
          <p:nvPr/>
        </p:nvGrpSpPr>
        <p:grpSpPr>
          <a:xfrm>
            <a:off x="4408526" y="3240322"/>
            <a:ext cx="669164" cy="406994"/>
            <a:chOff x="4637621" y="2848295"/>
            <a:chExt cx="669164" cy="406994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6CB7A893-9BB4-5A45-A8E2-10A3F585FB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4637621" y="2848295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B524332D-4CB8-4D40-8FDC-50D8812C55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4637621" y="2976245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055C566-91D9-0040-9387-199CE10FBFDE}"/>
              </a:ext>
            </a:extLst>
          </p:cNvPr>
          <p:cNvSpPr txBox="1"/>
          <p:nvPr/>
        </p:nvSpPr>
        <p:spPr>
          <a:xfrm>
            <a:off x="5132287" y="2937385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Y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A1C16906-70A2-D44E-B809-16D11538AB6A}"/>
              </a:ext>
            </a:extLst>
          </p:cNvPr>
          <p:cNvSpPr/>
          <p:nvPr/>
        </p:nvSpPr>
        <p:spPr>
          <a:xfrm flipV="1">
            <a:off x="6017157" y="2500600"/>
            <a:ext cx="524659" cy="1146715"/>
          </a:xfrm>
          <a:prstGeom prst="arc">
            <a:avLst>
              <a:gd name="adj1" fmla="val 2994929"/>
              <a:gd name="adj2" fmla="val 9687943"/>
            </a:avLst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0AFBCAF-9E94-A941-B428-3B669B0BC414}"/>
              </a:ext>
            </a:extLst>
          </p:cNvPr>
          <p:cNvSpPr/>
          <p:nvPr/>
        </p:nvSpPr>
        <p:spPr>
          <a:xfrm flipV="1">
            <a:off x="4118504" y="2521817"/>
            <a:ext cx="524659" cy="1146715"/>
          </a:xfrm>
          <a:prstGeom prst="arc">
            <a:avLst>
              <a:gd name="adj1" fmla="val 557412"/>
              <a:gd name="adj2" fmla="val 9687943"/>
            </a:avLst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37DA8D-540A-104C-A04B-29631B7033FE}"/>
              </a:ext>
            </a:extLst>
          </p:cNvPr>
          <p:cNvGrpSpPr/>
          <p:nvPr/>
        </p:nvGrpSpPr>
        <p:grpSpPr>
          <a:xfrm rot="7678380">
            <a:off x="4047289" y="4379316"/>
            <a:ext cx="142427" cy="152401"/>
            <a:chOff x="4785756" y="2861953"/>
            <a:chExt cx="142427" cy="15240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7E6D80F-8E57-9E44-9CFA-233E67B8CA3C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60559C1-E5C1-A247-878D-76A9418BF37D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49C590EF-49FD-3D45-91C1-B8D70EFA3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5" t="53390" r="30906"/>
          <a:stretch/>
        </p:blipFill>
        <p:spPr bwMode="auto">
          <a:xfrm>
            <a:off x="5569121" y="4773292"/>
            <a:ext cx="669164" cy="27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713884-352C-8E47-AC88-111B19FDFE3B}"/>
              </a:ext>
            </a:extLst>
          </p:cNvPr>
          <p:cNvSpPr txBox="1"/>
          <p:nvPr/>
        </p:nvSpPr>
        <p:spPr>
          <a:xfrm>
            <a:off x="3876990" y="4440212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645D2F-F805-D347-B7F3-8045AB6B986D}"/>
              </a:ext>
            </a:extLst>
          </p:cNvPr>
          <p:cNvSpPr txBox="1"/>
          <p:nvPr/>
        </p:nvSpPr>
        <p:spPr>
          <a:xfrm>
            <a:off x="6252599" y="4455517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Z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BBC352-81BE-C147-8BD9-F531A0DF717D}"/>
              </a:ext>
            </a:extLst>
          </p:cNvPr>
          <p:cNvGrpSpPr/>
          <p:nvPr/>
        </p:nvGrpSpPr>
        <p:grpSpPr>
          <a:xfrm>
            <a:off x="4374316" y="4845619"/>
            <a:ext cx="1863969" cy="331955"/>
            <a:chOff x="4637621" y="2976245"/>
            <a:chExt cx="1863969" cy="331955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8EEBEB4-0A88-8B4B-BDE9-BD329892B1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5832426" y="3029156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60A5BE47-EB5F-9C46-9092-510B2D734E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4637621" y="2976245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E17ADC8-2851-6A47-87A4-081949266AF3}"/>
              </a:ext>
            </a:extLst>
          </p:cNvPr>
          <p:cNvSpPr txBox="1"/>
          <p:nvPr/>
        </p:nvSpPr>
        <p:spPr>
          <a:xfrm>
            <a:off x="5098077" y="4414732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Y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5D965C6-FFBB-554F-895C-056830DA82CB}"/>
              </a:ext>
            </a:extLst>
          </p:cNvPr>
          <p:cNvGrpSpPr/>
          <p:nvPr/>
        </p:nvGrpSpPr>
        <p:grpSpPr>
          <a:xfrm rot="7678380">
            <a:off x="6431448" y="1372717"/>
            <a:ext cx="142427" cy="152401"/>
            <a:chOff x="4785756" y="2861953"/>
            <a:chExt cx="142427" cy="15240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F0CE170-68C3-9C4E-9393-6B988FFCF9B4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3E41A9D-AAC9-5047-A142-079DCF14866E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Picture 2">
            <a:extLst>
              <a:ext uri="{FF2B5EF4-FFF2-40B4-BE49-F238E27FC236}">
                <a16:creationId xmlns:a16="http://schemas.microsoft.com/office/drawing/2014/main" id="{B1B7E694-BD18-CD4B-93ED-424BFF3A2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5" t="53390" r="30906"/>
          <a:stretch/>
        </p:blipFill>
        <p:spPr bwMode="auto">
          <a:xfrm>
            <a:off x="5603331" y="1821711"/>
            <a:ext cx="669164" cy="27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EF6F714-87E0-084B-897E-F2F93E1D3BF6}"/>
              </a:ext>
            </a:extLst>
          </p:cNvPr>
          <p:cNvSpPr txBox="1"/>
          <p:nvPr/>
        </p:nvSpPr>
        <p:spPr>
          <a:xfrm>
            <a:off x="3911200" y="1488631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7B1E6A-2BDB-134F-85BD-00AAAF89245A}"/>
              </a:ext>
            </a:extLst>
          </p:cNvPr>
          <p:cNvSpPr txBox="1"/>
          <p:nvPr/>
        </p:nvSpPr>
        <p:spPr>
          <a:xfrm>
            <a:off x="6286809" y="1503936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Z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CE23AED-526B-D241-82DD-97134C6E48DE}"/>
              </a:ext>
            </a:extLst>
          </p:cNvPr>
          <p:cNvGrpSpPr/>
          <p:nvPr/>
        </p:nvGrpSpPr>
        <p:grpSpPr>
          <a:xfrm>
            <a:off x="4408526" y="1766088"/>
            <a:ext cx="669164" cy="406994"/>
            <a:chOff x="4637621" y="2848295"/>
            <a:chExt cx="669164" cy="406994"/>
          </a:xfrm>
        </p:grpSpPr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9B60A563-4592-034C-90D8-40018785E0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4637621" y="2848295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A818C9EE-C06E-5B49-B8A7-1C97F7DC3C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4637621" y="2976245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BA2CD19F-E347-7242-8C6C-626434CDA65C}"/>
              </a:ext>
            </a:extLst>
          </p:cNvPr>
          <p:cNvSpPr txBox="1"/>
          <p:nvPr/>
        </p:nvSpPr>
        <p:spPr>
          <a:xfrm>
            <a:off x="5132287" y="1463151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E86B6A-8A27-C149-A1BD-8E35B3828D91}"/>
              </a:ext>
            </a:extLst>
          </p:cNvPr>
          <p:cNvSpPr txBox="1"/>
          <p:nvPr/>
        </p:nvSpPr>
        <p:spPr>
          <a:xfrm>
            <a:off x="549932" y="4332406"/>
            <a:ext cx="245137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Electrons written above X are now the </a:t>
            </a:r>
            <a:r>
              <a:rPr lang="en-US" sz="2400" b="1" dirty="0"/>
              <a:t>allylic lone pair</a:t>
            </a:r>
          </a:p>
        </p:txBody>
      </p:sp>
    </p:spTree>
    <p:extLst>
      <p:ext uri="{BB962C8B-B14F-4D97-AF65-F5344CB8AC3E}">
        <p14:creationId xmlns:p14="http://schemas.microsoft.com/office/powerpoint/2010/main" val="2997537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X-Y-Z delocalization and allylic lone pairs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261549-66DA-F248-87A5-F9A0AC03797C}"/>
              </a:ext>
            </a:extLst>
          </p:cNvPr>
          <p:cNvGrpSpPr/>
          <p:nvPr/>
        </p:nvGrpSpPr>
        <p:grpSpPr>
          <a:xfrm rot="7678380">
            <a:off x="6431448" y="2846951"/>
            <a:ext cx="142427" cy="152401"/>
            <a:chOff x="4785756" y="2861953"/>
            <a:chExt cx="142427" cy="15240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3EFE92B-58C8-C642-831E-BC2B0E66FBA6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A02FE4-7EDC-FF4A-823E-3BBB58BF941C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2">
            <a:extLst>
              <a:ext uri="{FF2B5EF4-FFF2-40B4-BE49-F238E27FC236}">
                <a16:creationId xmlns:a16="http://schemas.microsoft.com/office/drawing/2014/main" id="{46E5D135-AD3B-C445-AF46-EF87DC1D5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5" t="53390" r="30906"/>
          <a:stretch/>
        </p:blipFill>
        <p:spPr bwMode="auto">
          <a:xfrm>
            <a:off x="5603331" y="3295945"/>
            <a:ext cx="669164" cy="27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2BB948-3BCF-E449-A409-15D51E7478F7}"/>
              </a:ext>
            </a:extLst>
          </p:cNvPr>
          <p:cNvSpPr txBox="1"/>
          <p:nvPr/>
        </p:nvSpPr>
        <p:spPr>
          <a:xfrm>
            <a:off x="3911200" y="2962865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DF4C99-B92D-6342-8EBB-CD2CB5433EA1}"/>
              </a:ext>
            </a:extLst>
          </p:cNvPr>
          <p:cNvSpPr txBox="1"/>
          <p:nvPr/>
        </p:nvSpPr>
        <p:spPr>
          <a:xfrm>
            <a:off x="6286809" y="2978170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Z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74493-C9A0-8B4B-978C-EFC519CAAE9C}"/>
              </a:ext>
            </a:extLst>
          </p:cNvPr>
          <p:cNvGrpSpPr/>
          <p:nvPr/>
        </p:nvGrpSpPr>
        <p:grpSpPr>
          <a:xfrm>
            <a:off x="4408526" y="3240322"/>
            <a:ext cx="669164" cy="406994"/>
            <a:chOff x="4637621" y="2848295"/>
            <a:chExt cx="669164" cy="406994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6CB7A893-9BB4-5A45-A8E2-10A3F585FB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4637621" y="2848295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B524332D-4CB8-4D40-8FDC-50D8812C55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4637621" y="2976245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055C566-91D9-0040-9387-199CE10FBFDE}"/>
              </a:ext>
            </a:extLst>
          </p:cNvPr>
          <p:cNvSpPr txBox="1"/>
          <p:nvPr/>
        </p:nvSpPr>
        <p:spPr>
          <a:xfrm>
            <a:off x="5132287" y="2937385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Y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A1C16906-70A2-D44E-B809-16D11538AB6A}"/>
              </a:ext>
            </a:extLst>
          </p:cNvPr>
          <p:cNvSpPr/>
          <p:nvPr/>
        </p:nvSpPr>
        <p:spPr>
          <a:xfrm flipV="1">
            <a:off x="6017157" y="2500600"/>
            <a:ext cx="524659" cy="1146715"/>
          </a:xfrm>
          <a:prstGeom prst="arc">
            <a:avLst>
              <a:gd name="adj1" fmla="val 2994929"/>
              <a:gd name="adj2" fmla="val 9687943"/>
            </a:avLst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0AFBCAF-9E94-A941-B428-3B669B0BC414}"/>
              </a:ext>
            </a:extLst>
          </p:cNvPr>
          <p:cNvSpPr/>
          <p:nvPr/>
        </p:nvSpPr>
        <p:spPr>
          <a:xfrm flipV="1">
            <a:off x="4118504" y="2521817"/>
            <a:ext cx="524659" cy="1146715"/>
          </a:xfrm>
          <a:prstGeom prst="arc">
            <a:avLst>
              <a:gd name="adj1" fmla="val 557412"/>
              <a:gd name="adj2" fmla="val 9687943"/>
            </a:avLst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37DA8D-540A-104C-A04B-29631B7033FE}"/>
              </a:ext>
            </a:extLst>
          </p:cNvPr>
          <p:cNvGrpSpPr/>
          <p:nvPr/>
        </p:nvGrpSpPr>
        <p:grpSpPr>
          <a:xfrm rot="7678380">
            <a:off x="4047289" y="4379316"/>
            <a:ext cx="142427" cy="152401"/>
            <a:chOff x="4785756" y="2861953"/>
            <a:chExt cx="142427" cy="15240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7E6D80F-8E57-9E44-9CFA-233E67B8CA3C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60559C1-E5C1-A247-878D-76A9418BF37D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49C590EF-49FD-3D45-91C1-B8D70EFA3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5" t="53390" r="30906"/>
          <a:stretch/>
        </p:blipFill>
        <p:spPr bwMode="auto">
          <a:xfrm>
            <a:off x="5569121" y="4773292"/>
            <a:ext cx="669164" cy="27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713884-352C-8E47-AC88-111B19FDFE3B}"/>
              </a:ext>
            </a:extLst>
          </p:cNvPr>
          <p:cNvSpPr txBox="1"/>
          <p:nvPr/>
        </p:nvSpPr>
        <p:spPr>
          <a:xfrm>
            <a:off x="3876990" y="4440212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645D2F-F805-D347-B7F3-8045AB6B986D}"/>
              </a:ext>
            </a:extLst>
          </p:cNvPr>
          <p:cNvSpPr txBox="1"/>
          <p:nvPr/>
        </p:nvSpPr>
        <p:spPr>
          <a:xfrm>
            <a:off x="6252599" y="4455517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Z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BBC352-81BE-C147-8BD9-F531A0DF717D}"/>
              </a:ext>
            </a:extLst>
          </p:cNvPr>
          <p:cNvGrpSpPr/>
          <p:nvPr/>
        </p:nvGrpSpPr>
        <p:grpSpPr>
          <a:xfrm>
            <a:off x="4374316" y="4845619"/>
            <a:ext cx="1863969" cy="331955"/>
            <a:chOff x="4637621" y="2976245"/>
            <a:chExt cx="1863969" cy="331955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8EEBEB4-0A88-8B4B-BDE9-BD329892B1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5832426" y="3029156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60A5BE47-EB5F-9C46-9092-510B2D734E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4637621" y="2976245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E17ADC8-2851-6A47-87A4-081949266AF3}"/>
              </a:ext>
            </a:extLst>
          </p:cNvPr>
          <p:cNvSpPr txBox="1"/>
          <p:nvPr/>
        </p:nvSpPr>
        <p:spPr>
          <a:xfrm>
            <a:off x="5098077" y="4414732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Y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5D965C6-FFBB-554F-895C-056830DA82CB}"/>
              </a:ext>
            </a:extLst>
          </p:cNvPr>
          <p:cNvGrpSpPr/>
          <p:nvPr/>
        </p:nvGrpSpPr>
        <p:grpSpPr>
          <a:xfrm rot="7678380">
            <a:off x="6431448" y="1372717"/>
            <a:ext cx="142427" cy="152401"/>
            <a:chOff x="4785756" y="2861953"/>
            <a:chExt cx="142427" cy="15240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F0CE170-68C3-9C4E-9393-6B988FFCF9B4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3E41A9D-AAC9-5047-A142-079DCF14866E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Picture 2">
            <a:extLst>
              <a:ext uri="{FF2B5EF4-FFF2-40B4-BE49-F238E27FC236}">
                <a16:creationId xmlns:a16="http://schemas.microsoft.com/office/drawing/2014/main" id="{B1B7E694-BD18-CD4B-93ED-424BFF3A2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5" t="53390" r="30906"/>
          <a:stretch/>
        </p:blipFill>
        <p:spPr bwMode="auto">
          <a:xfrm>
            <a:off x="5603331" y="1821711"/>
            <a:ext cx="669164" cy="27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EF6F714-87E0-084B-897E-F2F93E1D3BF6}"/>
              </a:ext>
            </a:extLst>
          </p:cNvPr>
          <p:cNvSpPr txBox="1"/>
          <p:nvPr/>
        </p:nvSpPr>
        <p:spPr>
          <a:xfrm>
            <a:off x="3911200" y="1488631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7B1E6A-2BDB-134F-85BD-00AAAF89245A}"/>
              </a:ext>
            </a:extLst>
          </p:cNvPr>
          <p:cNvSpPr txBox="1"/>
          <p:nvPr/>
        </p:nvSpPr>
        <p:spPr>
          <a:xfrm>
            <a:off x="6286809" y="1503936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Z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CE23AED-526B-D241-82DD-97134C6E48DE}"/>
              </a:ext>
            </a:extLst>
          </p:cNvPr>
          <p:cNvGrpSpPr/>
          <p:nvPr/>
        </p:nvGrpSpPr>
        <p:grpSpPr>
          <a:xfrm>
            <a:off x="4408526" y="1766088"/>
            <a:ext cx="669164" cy="406994"/>
            <a:chOff x="4637621" y="2848295"/>
            <a:chExt cx="669164" cy="406994"/>
          </a:xfrm>
        </p:grpSpPr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9B60A563-4592-034C-90D8-40018785E0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4637621" y="2848295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A818C9EE-C06E-5B49-B8A7-1C97F7DC3C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4637621" y="2976245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BA2CD19F-E347-7242-8C6C-626434CDA65C}"/>
              </a:ext>
            </a:extLst>
          </p:cNvPr>
          <p:cNvSpPr txBox="1"/>
          <p:nvPr/>
        </p:nvSpPr>
        <p:spPr>
          <a:xfrm>
            <a:off x="5132287" y="1463151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Y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7078E4-51B0-E745-B661-0329EF391299}"/>
              </a:ext>
            </a:extLst>
          </p:cNvPr>
          <p:cNvGrpSpPr/>
          <p:nvPr/>
        </p:nvGrpSpPr>
        <p:grpSpPr>
          <a:xfrm rot="7678380">
            <a:off x="4069062" y="5782015"/>
            <a:ext cx="142427" cy="152401"/>
            <a:chOff x="4785756" y="2861953"/>
            <a:chExt cx="142427" cy="152401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023F1CA-FB92-294B-BBA4-4B392E7ABD1A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ABE1C34-5338-BE49-95C7-3080CDC4D7ED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7" name="Picture 2">
            <a:extLst>
              <a:ext uri="{FF2B5EF4-FFF2-40B4-BE49-F238E27FC236}">
                <a16:creationId xmlns:a16="http://schemas.microsoft.com/office/drawing/2014/main" id="{3C35DC64-E491-2245-BF3B-FB064C0B66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5" t="53390" r="30906"/>
          <a:stretch/>
        </p:blipFill>
        <p:spPr bwMode="auto">
          <a:xfrm>
            <a:off x="5590894" y="6175991"/>
            <a:ext cx="669164" cy="27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9FF7AE5-E479-4A4E-A0E5-5D9ACAA3DD7C}"/>
              </a:ext>
            </a:extLst>
          </p:cNvPr>
          <p:cNvSpPr txBox="1"/>
          <p:nvPr/>
        </p:nvSpPr>
        <p:spPr>
          <a:xfrm>
            <a:off x="3898763" y="5842911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A34DFE3-722A-2647-8E2B-B7B3C0E2617A}"/>
              </a:ext>
            </a:extLst>
          </p:cNvPr>
          <p:cNvSpPr txBox="1"/>
          <p:nvPr/>
        </p:nvSpPr>
        <p:spPr>
          <a:xfrm>
            <a:off x="6274372" y="5858216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Z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591EA07-FECE-E54D-950F-CE15D8212DD8}"/>
              </a:ext>
            </a:extLst>
          </p:cNvPr>
          <p:cNvGrpSpPr/>
          <p:nvPr/>
        </p:nvGrpSpPr>
        <p:grpSpPr>
          <a:xfrm>
            <a:off x="4396089" y="6248318"/>
            <a:ext cx="1863969" cy="331955"/>
            <a:chOff x="4637621" y="2976245"/>
            <a:chExt cx="1863969" cy="331955"/>
          </a:xfrm>
        </p:grpSpPr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9C6CB6D9-5ABC-EE41-9F02-C4B5AA255D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5832426" y="3029156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21955B8D-505A-864B-8B37-587DEB1C75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4637621" y="2976245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D86FAB1-9AB8-4946-9D9A-87DA79BA1AAD}"/>
              </a:ext>
            </a:extLst>
          </p:cNvPr>
          <p:cNvSpPr txBox="1"/>
          <p:nvPr/>
        </p:nvSpPr>
        <p:spPr>
          <a:xfrm>
            <a:off x="5119850" y="5817431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Y</a:t>
            </a: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A6682C4F-6E59-0544-ACE5-833AEFD586B2}"/>
              </a:ext>
            </a:extLst>
          </p:cNvPr>
          <p:cNvSpPr/>
          <p:nvPr/>
        </p:nvSpPr>
        <p:spPr>
          <a:xfrm flipV="1">
            <a:off x="4116142" y="5492986"/>
            <a:ext cx="524659" cy="1146715"/>
          </a:xfrm>
          <a:prstGeom prst="arc">
            <a:avLst>
              <a:gd name="adj1" fmla="val 557412"/>
              <a:gd name="adj2" fmla="val 6749075"/>
            </a:avLst>
          </a:prstGeom>
          <a:ln w="6350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F07EF0BA-6ADA-3C49-B72F-3BE9E5A43F54}"/>
              </a:ext>
            </a:extLst>
          </p:cNvPr>
          <p:cNvSpPr/>
          <p:nvPr/>
        </p:nvSpPr>
        <p:spPr>
          <a:xfrm flipV="1">
            <a:off x="5928257" y="5511350"/>
            <a:ext cx="524659" cy="1146715"/>
          </a:xfrm>
          <a:prstGeom prst="arc">
            <a:avLst>
              <a:gd name="adj1" fmla="val 2733379"/>
              <a:gd name="adj2" fmla="val 9603392"/>
            </a:avLst>
          </a:prstGeom>
          <a:ln w="6350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89E7E440-2FE8-CD47-99FB-6E2745F97630}"/>
              </a:ext>
            </a:extLst>
          </p:cNvPr>
          <p:cNvSpPr/>
          <p:nvPr/>
        </p:nvSpPr>
        <p:spPr>
          <a:xfrm>
            <a:off x="7295776" y="1726584"/>
            <a:ext cx="1436914" cy="4913117"/>
          </a:xfrm>
          <a:prstGeom prst="arc">
            <a:avLst>
              <a:gd name="adj1" fmla="val 16200000"/>
              <a:gd name="adj2" fmla="val 4990140"/>
            </a:avLst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AD477C-FEEB-CC4E-884F-3625DCA639BE}"/>
              </a:ext>
            </a:extLst>
          </p:cNvPr>
          <p:cNvSpPr txBox="1"/>
          <p:nvPr/>
        </p:nvSpPr>
        <p:spPr>
          <a:xfrm>
            <a:off x="9094954" y="2500600"/>
            <a:ext cx="2817718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This restores the starting electron configuration</a:t>
            </a:r>
          </a:p>
          <a:p>
            <a:endParaRPr lang="en-US" sz="2400" dirty="0"/>
          </a:p>
          <a:p>
            <a:r>
              <a:rPr lang="en-US" sz="2400" dirty="0"/>
              <a:t>We say those electrons (four in all) are delocalized across the entire molecule</a:t>
            </a:r>
          </a:p>
        </p:txBody>
      </p:sp>
    </p:spTree>
    <p:extLst>
      <p:ext uri="{BB962C8B-B14F-4D97-AF65-F5344CB8AC3E}">
        <p14:creationId xmlns:p14="http://schemas.microsoft.com/office/powerpoint/2010/main" val="155454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1863448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X-Y-Z delocalization and allylic lone pairs written as resonance forms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37DA8D-540A-104C-A04B-29631B7033FE}"/>
              </a:ext>
            </a:extLst>
          </p:cNvPr>
          <p:cNvGrpSpPr/>
          <p:nvPr/>
        </p:nvGrpSpPr>
        <p:grpSpPr>
          <a:xfrm rot="7678380">
            <a:off x="4047289" y="4379316"/>
            <a:ext cx="142427" cy="152401"/>
            <a:chOff x="4785756" y="2861953"/>
            <a:chExt cx="142427" cy="15240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7E6D80F-8E57-9E44-9CFA-233E67B8CA3C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60559C1-E5C1-A247-878D-76A9418BF37D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49C590EF-49FD-3D45-91C1-B8D70EFA3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5" t="53390" r="30906"/>
          <a:stretch/>
        </p:blipFill>
        <p:spPr bwMode="auto">
          <a:xfrm>
            <a:off x="5569121" y="4773292"/>
            <a:ext cx="669164" cy="27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713884-352C-8E47-AC88-111B19FDFE3B}"/>
              </a:ext>
            </a:extLst>
          </p:cNvPr>
          <p:cNvSpPr txBox="1"/>
          <p:nvPr/>
        </p:nvSpPr>
        <p:spPr>
          <a:xfrm>
            <a:off x="3876990" y="4440212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645D2F-F805-D347-B7F3-8045AB6B986D}"/>
              </a:ext>
            </a:extLst>
          </p:cNvPr>
          <p:cNvSpPr txBox="1"/>
          <p:nvPr/>
        </p:nvSpPr>
        <p:spPr>
          <a:xfrm>
            <a:off x="6252599" y="4455517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Z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BBC352-81BE-C147-8BD9-F531A0DF717D}"/>
              </a:ext>
            </a:extLst>
          </p:cNvPr>
          <p:cNvGrpSpPr/>
          <p:nvPr/>
        </p:nvGrpSpPr>
        <p:grpSpPr>
          <a:xfrm>
            <a:off x="4374316" y="4845619"/>
            <a:ext cx="1863969" cy="331955"/>
            <a:chOff x="4637621" y="2976245"/>
            <a:chExt cx="1863969" cy="331955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8EEBEB4-0A88-8B4B-BDE9-BD329892B1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5832426" y="3029156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60A5BE47-EB5F-9C46-9092-510B2D734E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4637621" y="2976245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E17ADC8-2851-6A47-87A4-081949266AF3}"/>
              </a:ext>
            </a:extLst>
          </p:cNvPr>
          <p:cNvSpPr txBox="1"/>
          <p:nvPr/>
        </p:nvSpPr>
        <p:spPr>
          <a:xfrm>
            <a:off x="5098077" y="4414732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Y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5D965C6-FFBB-554F-895C-056830DA82CB}"/>
              </a:ext>
            </a:extLst>
          </p:cNvPr>
          <p:cNvGrpSpPr/>
          <p:nvPr/>
        </p:nvGrpSpPr>
        <p:grpSpPr>
          <a:xfrm rot="7678380">
            <a:off x="6431448" y="1372717"/>
            <a:ext cx="142427" cy="152401"/>
            <a:chOff x="4785756" y="2861953"/>
            <a:chExt cx="142427" cy="15240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F0CE170-68C3-9C4E-9393-6B988FFCF9B4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3E41A9D-AAC9-5047-A142-079DCF14866E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Picture 2">
            <a:extLst>
              <a:ext uri="{FF2B5EF4-FFF2-40B4-BE49-F238E27FC236}">
                <a16:creationId xmlns:a16="http://schemas.microsoft.com/office/drawing/2014/main" id="{B1B7E694-BD18-CD4B-93ED-424BFF3A2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5" t="53390" r="30906"/>
          <a:stretch/>
        </p:blipFill>
        <p:spPr bwMode="auto">
          <a:xfrm>
            <a:off x="5603331" y="1821711"/>
            <a:ext cx="669164" cy="27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EF6F714-87E0-084B-897E-F2F93E1D3BF6}"/>
              </a:ext>
            </a:extLst>
          </p:cNvPr>
          <p:cNvSpPr txBox="1"/>
          <p:nvPr/>
        </p:nvSpPr>
        <p:spPr>
          <a:xfrm>
            <a:off x="3911200" y="1488631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7B1E6A-2BDB-134F-85BD-00AAAF89245A}"/>
              </a:ext>
            </a:extLst>
          </p:cNvPr>
          <p:cNvSpPr txBox="1"/>
          <p:nvPr/>
        </p:nvSpPr>
        <p:spPr>
          <a:xfrm>
            <a:off x="6286809" y="1503936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Z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CE23AED-526B-D241-82DD-97134C6E48DE}"/>
              </a:ext>
            </a:extLst>
          </p:cNvPr>
          <p:cNvGrpSpPr/>
          <p:nvPr/>
        </p:nvGrpSpPr>
        <p:grpSpPr>
          <a:xfrm>
            <a:off x="4408526" y="1766088"/>
            <a:ext cx="669164" cy="406994"/>
            <a:chOff x="4637621" y="2848295"/>
            <a:chExt cx="669164" cy="406994"/>
          </a:xfrm>
        </p:grpSpPr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9B60A563-4592-034C-90D8-40018785E0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4637621" y="2848295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A818C9EE-C06E-5B49-B8A7-1C97F7DC3C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4637621" y="2976245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BA2CD19F-E347-7242-8C6C-626434CDA65C}"/>
              </a:ext>
            </a:extLst>
          </p:cNvPr>
          <p:cNvSpPr txBox="1"/>
          <p:nvPr/>
        </p:nvSpPr>
        <p:spPr>
          <a:xfrm>
            <a:off x="5132287" y="1463151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564910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037DA8D-540A-104C-A04B-29631B7033FE}"/>
              </a:ext>
            </a:extLst>
          </p:cNvPr>
          <p:cNvGrpSpPr/>
          <p:nvPr/>
        </p:nvGrpSpPr>
        <p:grpSpPr>
          <a:xfrm rot="7678380">
            <a:off x="4047289" y="4379316"/>
            <a:ext cx="142427" cy="152401"/>
            <a:chOff x="4785756" y="2861953"/>
            <a:chExt cx="142427" cy="15240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7E6D80F-8E57-9E44-9CFA-233E67B8CA3C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60559C1-E5C1-A247-878D-76A9418BF37D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49C590EF-49FD-3D45-91C1-B8D70EFA3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5" t="53390" r="30906"/>
          <a:stretch/>
        </p:blipFill>
        <p:spPr bwMode="auto">
          <a:xfrm>
            <a:off x="5569121" y="4773292"/>
            <a:ext cx="669164" cy="27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713884-352C-8E47-AC88-111B19FDFE3B}"/>
              </a:ext>
            </a:extLst>
          </p:cNvPr>
          <p:cNvSpPr txBox="1"/>
          <p:nvPr/>
        </p:nvSpPr>
        <p:spPr>
          <a:xfrm>
            <a:off x="3876990" y="4440212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645D2F-F805-D347-B7F3-8045AB6B986D}"/>
              </a:ext>
            </a:extLst>
          </p:cNvPr>
          <p:cNvSpPr txBox="1"/>
          <p:nvPr/>
        </p:nvSpPr>
        <p:spPr>
          <a:xfrm>
            <a:off x="6252599" y="4455517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Z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BBC352-81BE-C147-8BD9-F531A0DF717D}"/>
              </a:ext>
            </a:extLst>
          </p:cNvPr>
          <p:cNvGrpSpPr/>
          <p:nvPr/>
        </p:nvGrpSpPr>
        <p:grpSpPr>
          <a:xfrm>
            <a:off x="4374316" y="4845619"/>
            <a:ext cx="1863969" cy="331955"/>
            <a:chOff x="4637621" y="2976245"/>
            <a:chExt cx="1863969" cy="331955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8EEBEB4-0A88-8B4B-BDE9-BD329892B1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5832426" y="3029156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60A5BE47-EB5F-9C46-9092-510B2D734E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4637621" y="2976245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E17ADC8-2851-6A47-87A4-081949266AF3}"/>
              </a:ext>
            </a:extLst>
          </p:cNvPr>
          <p:cNvSpPr txBox="1"/>
          <p:nvPr/>
        </p:nvSpPr>
        <p:spPr>
          <a:xfrm>
            <a:off x="5098077" y="4414732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Y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5D965C6-FFBB-554F-895C-056830DA82CB}"/>
              </a:ext>
            </a:extLst>
          </p:cNvPr>
          <p:cNvGrpSpPr/>
          <p:nvPr/>
        </p:nvGrpSpPr>
        <p:grpSpPr>
          <a:xfrm rot="7678380">
            <a:off x="6431448" y="1372717"/>
            <a:ext cx="142427" cy="152401"/>
            <a:chOff x="4785756" y="2861953"/>
            <a:chExt cx="142427" cy="15240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F0CE170-68C3-9C4E-9393-6B988FFCF9B4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3E41A9D-AAC9-5047-A142-079DCF14866E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Picture 2">
            <a:extLst>
              <a:ext uri="{FF2B5EF4-FFF2-40B4-BE49-F238E27FC236}">
                <a16:creationId xmlns:a16="http://schemas.microsoft.com/office/drawing/2014/main" id="{B1B7E694-BD18-CD4B-93ED-424BFF3A2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5" t="53390" r="30906"/>
          <a:stretch/>
        </p:blipFill>
        <p:spPr bwMode="auto">
          <a:xfrm>
            <a:off x="5603331" y="1821711"/>
            <a:ext cx="669164" cy="27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EF6F714-87E0-084B-897E-F2F93E1D3BF6}"/>
              </a:ext>
            </a:extLst>
          </p:cNvPr>
          <p:cNvSpPr txBox="1"/>
          <p:nvPr/>
        </p:nvSpPr>
        <p:spPr>
          <a:xfrm>
            <a:off x="3911200" y="1488631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7B1E6A-2BDB-134F-85BD-00AAAF89245A}"/>
              </a:ext>
            </a:extLst>
          </p:cNvPr>
          <p:cNvSpPr txBox="1"/>
          <p:nvPr/>
        </p:nvSpPr>
        <p:spPr>
          <a:xfrm>
            <a:off x="6286809" y="1503936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Z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CE23AED-526B-D241-82DD-97134C6E48DE}"/>
              </a:ext>
            </a:extLst>
          </p:cNvPr>
          <p:cNvGrpSpPr/>
          <p:nvPr/>
        </p:nvGrpSpPr>
        <p:grpSpPr>
          <a:xfrm>
            <a:off x="4408526" y="1766088"/>
            <a:ext cx="669164" cy="406994"/>
            <a:chOff x="4637621" y="2848295"/>
            <a:chExt cx="669164" cy="406994"/>
          </a:xfrm>
        </p:grpSpPr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9B60A563-4592-034C-90D8-40018785E0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4637621" y="2848295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A818C9EE-C06E-5B49-B8A7-1C97F7DC3C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4637621" y="2976245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BA2CD19F-E347-7242-8C6C-626434CDA65C}"/>
              </a:ext>
            </a:extLst>
          </p:cNvPr>
          <p:cNvSpPr txBox="1"/>
          <p:nvPr/>
        </p:nvSpPr>
        <p:spPr>
          <a:xfrm>
            <a:off x="5132287" y="1463151"/>
            <a:ext cx="994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891157-F7E1-A043-A113-D9CBBD74E97E}"/>
              </a:ext>
            </a:extLst>
          </p:cNvPr>
          <p:cNvCxnSpPr>
            <a:cxnSpLocks/>
          </p:cNvCxnSpPr>
          <p:nvPr/>
        </p:nvCxnSpPr>
        <p:spPr>
          <a:xfrm flipH="1">
            <a:off x="2689348" y="2173082"/>
            <a:ext cx="1124894" cy="118040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FC3FD1-5534-0D41-8225-FA13A2E0759F}"/>
              </a:ext>
            </a:extLst>
          </p:cNvPr>
          <p:cNvCxnSpPr>
            <a:cxnSpLocks/>
          </p:cNvCxnSpPr>
          <p:nvPr/>
        </p:nvCxnSpPr>
        <p:spPr>
          <a:xfrm flipV="1">
            <a:off x="7054930" y="3774149"/>
            <a:ext cx="1005776" cy="111225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BC4FA771-1150-5444-8190-A799F41BBA3E}"/>
              </a:ext>
            </a:extLst>
          </p:cNvPr>
          <p:cNvSpPr txBox="1">
            <a:spLocks/>
          </p:cNvSpPr>
          <p:nvPr/>
        </p:nvSpPr>
        <p:spPr>
          <a:xfrm>
            <a:off x="1" y="-1"/>
            <a:ext cx="11863448" cy="7585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latin typeface="+mn-lt"/>
              </a:rPr>
              <a:t>X-Y-Z delocalization and allylic lone pairs written as resonance forms</a:t>
            </a:r>
            <a:endParaRPr lang="en-US" sz="30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0037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</TotalTime>
  <Words>926</Words>
  <Application>Microsoft Macintosh PowerPoint</Application>
  <PresentationFormat>Widescreen</PresentationFormat>
  <Paragraphs>186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X-Y-Z delocalization and allylic lone pairs</vt:lpstr>
      <vt:lpstr>X-Y-Z delocalization and allylic lone pairs</vt:lpstr>
      <vt:lpstr>X-Y-Z delocalization and allylic lone pairs</vt:lpstr>
      <vt:lpstr>X-Y-Z delocalization and allylic lone pairs</vt:lpstr>
      <vt:lpstr>X-Y-Z delocalization and allylic lone pairs written as resonance forms</vt:lpstr>
      <vt:lpstr>PowerPoint Presentation</vt:lpstr>
      <vt:lpstr>X-Y-Z delocalization and allylic lone pairs</vt:lpstr>
      <vt:lpstr>X-Y-Z delocalization and allylic lone pairs</vt:lpstr>
      <vt:lpstr>Trying your skill with NO2</vt:lpstr>
      <vt:lpstr>PowerPoint Presentation</vt:lpstr>
      <vt:lpstr>PowerPoint Presentation</vt:lpstr>
      <vt:lpstr>Practice …</vt:lpstr>
      <vt:lpstr>Practice …</vt:lpstr>
      <vt:lpstr>Practice …</vt:lpstr>
      <vt:lpstr>Practice …</vt:lpstr>
      <vt:lpstr>Practice …</vt:lpstr>
      <vt:lpstr>Practice …</vt:lpstr>
      <vt:lpstr>Practice …</vt:lpstr>
      <vt:lpstr>Practice …</vt:lpstr>
      <vt:lpstr>Practice …</vt:lpstr>
      <vt:lpstr>Practice …</vt:lpstr>
      <vt:lpstr>Practice …</vt:lpstr>
      <vt:lpstr>Practice …</vt:lpstr>
      <vt:lpstr>Practice …</vt:lpstr>
      <vt:lpstr>Practice …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Neshyba</dc:creator>
  <cp:lastModifiedBy>Steven</cp:lastModifiedBy>
  <cp:revision>68</cp:revision>
  <dcterms:created xsi:type="dcterms:W3CDTF">2021-03-13T19:10:48Z</dcterms:created>
  <dcterms:modified xsi:type="dcterms:W3CDTF">2022-03-26T15:19:20Z</dcterms:modified>
</cp:coreProperties>
</file>